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84" r:id="rId6"/>
  </p:sldMasterIdLst>
  <p:notesMasterIdLst>
    <p:notesMasterId r:id="rId36"/>
  </p:notesMasterIdLst>
  <p:handoutMasterIdLst>
    <p:handoutMasterId r:id="rId37"/>
  </p:handoutMasterIdLst>
  <p:sldIdLst>
    <p:sldId id="405" r:id="rId7"/>
    <p:sldId id="540" r:id="rId8"/>
    <p:sldId id="566" r:id="rId9"/>
    <p:sldId id="582" r:id="rId10"/>
    <p:sldId id="597" r:id="rId11"/>
    <p:sldId id="587" r:id="rId12"/>
    <p:sldId id="598" r:id="rId13"/>
    <p:sldId id="583" r:id="rId14"/>
    <p:sldId id="599" r:id="rId15"/>
    <p:sldId id="585" r:id="rId16"/>
    <p:sldId id="604" r:id="rId17"/>
    <p:sldId id="596" r:id="rId18"/>
    <p:sldId id="600" r:id="rId19"/>
    <p:sldId id="613" r:id="rId20"/>
    <p:sldId id="584" r:id="rId21"/>
    <p:sldId id="601" r:id="rId22"/>
    <p:sldId id="586" r:id="rId23"/>
    <p:sldId id="602" r:id="rId24"/>
    <p:sldId id="517" r:id="rId25"/>
    <p:sldId id="557" r:id="rId26"/>
    <p:sldId id="577" r:id="rId27"/>
    <p:sldId id="581" r:id="rId28"/>
    <p:sldId id="560" r:id="rId29"/>
    <p:sldId id="573" r:id="rId30"/>
    <p:sldId id="609" r:id="rId31"/>
    <p:sldId id="610" r:id="rId32"/>
    <p:sldId id="607" r:id="rId33"/>
    <p:sldId id="608" r:id="rId34"/>
    <p:sldId id="611" r:id="rId35"/>
  </p:sldIdLst>
  <p:sldSz cx="9144000" cy="6858000" type="screen4x3"/>
  <p:notesSz cx="9944100" cy="6805613"/>
  <p:defaultTextStyle>
    <a:defPPr>
      <a:defRPr lang="en-GB"/>
    </a:defPPr>
    <a:lvl1pPr algn="l" rtl="0" fontAlgn="base">
      <a:spcBef>
        <a:spcPct val="0"/>
      </a:spcBef>
      <a:spcAft>
        <a:spcPct val="0"/>
      </a:spcAft>
      <a:defRPr sz="2400" kern="1200">
        <a:solidFill>
          <a:schemeClr val="tx1"/>
        </a:solidFill>
        <a:latin typeface="Lucida Grande"/>
        <a:ea typeface="ヒラギノ角ゴ Pro W3"/>
        <a:cs typeface="ヒラギノ角ゴ Pro W3"/>
      </a:defRPr>
    </a:lvl1pPr>
    <a:lvl2pPr marL="457200" algn="l" rtl="0" fontAlgn="base">
      <a:spcBef>
        <a:spcPct val="0"/>
      </a:spcBef>
      <a:spcAft>
        <a:spcPct val="0"/>
      </a:spcAft>
      <a:defRPr sz="2400" kern="1200">
        <a:solidFill>
          <a:schemeClr val="tx1"/>
        </a:solidFill>
        <a:latin typeface="Lucida Grande"/>
        <a:ea typeface="ヒラギノ角ゴ Pro W3"/>
        <a:cs typeface="ヒラギノ角ゴ Pro W3"/>
      </a:defRPr>
    </a:lvl2pPr>
    <a:lvl3pPr marL="914400" algn="l" rtl="0" fontAlgn="base">
      <a:spcBef>
        <a:spcPct val="0"/>
      </a:spcBef>
      <a:spcAft>
        <a:spcPct val="0"/>
      </a:spcAft>
      <a:defRPr sz="2400" kern="1200">
        <a:solidFill>
          <a:schemeClr val="tx1"/>
        </a:solidFill>
        <a:latin typeface="Lucida Grande"/>
        <a:ea typeface="ヒラギノ角ゴ Pro W3"/>
        <a:cs typeface="ヒラギノ角ゴ Pro W3"/>
      </a:defRPr>
    </a:lvl3pPr>
    <a:lvl4pPr marL="1371600" algn="l" rtl="0" fontAlgn="base">
      <a:spcBef>
        <a:spcPct val="0"/>
      </a:spcBef>
      <a:spcAft>
        <a:spcPct val="0"/>
      </a:spcAft>
      <a:defRPr sz="2400" kern="1200">
        <a:solidFill>
          <a:schemeClr val="tx1"/>
        </a:solidFill>
        <a:latin typeface="Lucida Grande"/>
        <a:ea typeface="ヒラギノ角ゴ Pro W3"/>
        <a:cs typeface="ヒラギノ角ゴ Pro W3"/>
      </a:defRPr>
    </a:lvl4pPr>
    <a:lvl5pPr marL="1828800" algn="l" rtl="0" fontAlgn="base">
      <a:spcBef>
        <a:spcPct val="0"/>
      </a:spcBef>
      <a:spcAft>
        <a:spcPct val="0"/>
      </a:spcAft>
      <a:defRPr sz="2400" kern="1200">
        <a:solidFill>
          <a:schemeClr val="tx1"/>
        </a:solidFill>
        <a:latin typeface="Lucida Grande"/>
        <a:ea typeface="ヒラギノ角ゴ Pro W3"/>
        <a:cs typeface="ヒラギノ角ゴ Pro W3"/>
      </a:defRPr>
    </a:lvl5pPr>
    <a:lvl6pPr marL="2286000" algn="l" defTabSz="914400" rtl="0" eaLnBrk="1" latinLnBrk="0" hangingPunct="1">
      <a:defRPr sz="2400" kern="1200">
        <a:solidFill>
          <a:schemeClr val="tx1"/>
        </a:solidFill>
        <a:latin typeface="Lucida Grande"/>
        <a:ea typeface="ヒラギノ角ゴ Pro W3"/>
        <a:cs typeface="ヒラギノ角ゴ Pro W3"/>
      </a:defRPr>
    </a:lvl6pPr>
    <a:lvl7pPr marL="2743200" algn="l" defTabSz="914400" rtl="0" eaLnBrk="1" latinLnBrk="0" hangingPunct="1">
      <a:defRPr sz="2400" kern="1200">
        <a:solidFill>
          <a:schemeClr val="tx1"/>
        </a:solidFill>
        <a:latin typeface="Lucida Grande"/>
        <a:ea typeface="ヒラギノ角ゴ Pro W3"/>
        <a:cs typeface="ヒラギノ角ゴ Pro W3"/>
      </a:defRPr>
    </a:lvl7pPr>
    <a:lvl8pPr marL="3200400" algn="l" defTabSz="914400" rtl="0" eaLnBrk="1" latinLnBrk="0" hangingPunct="1">
      <a:defRPr sz="2400" kern="1200">
        <a:solidFill>
          <a:schemeClr val="tx1"/>
        </a:solidFill>
        <a:latin typeface="Lucida Grande"/>
        <a:ea typeface="ヒラギノ角ゴ Pro W3"/>
        <a:cs typeface="ヒラギノ角ゴ Pro W3"/>
      </a:defRPr>
    </a:lvl8pPr>
    <a:lvl9pPr marL="3657600" algn="l" defTabSz="914400" rtl="0" eaLnBrk="1" latinLnBrk="0" hangingPunct="1">
      <a:defRPr sz="2400" kern="1200">
        <a:solidFill>
          <a:schemeClr val="tx1"/>
        </a:solidFill>
        <a:latin typeface="Lucida Grande"/>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FF66"/>
    <a:srgbClr val="E1E1FF"/>
    <a:srgbClr val="D0E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607" autoAdjust="0"/>
  </p:normalViewPr>
  <p:slideViewPr>
    <p:cSldViewPr>
      <p:cViewPr varScale="1">
        <p:scale>
          <a:sx n="55" d="100"/>
          <a:sy n="55" d="100"/>
        </p:scale>
        <p:origin x="1600" y="5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9268" cy="340500"/>
          </a:xfrm>
          <a:prstGeom prst="rect">
            <a:avLst/>
          </a:prstGeom>
        </p:spPr>
        <p:txBody>
          <a:bodyPr vert="horz" lIns="92482" tIns="46241" rIns="92482" bIns="46241" rtlCol="0"/>
          <a:lstStyle>
            <a:lvl1pPr algn="l">
              <a:defRPr sz="1200"/>
            </a:lvl1pPr>
          </a:lstStyle>
          <a:p>
            <a:endParaRPr lang="en-GB"/>
          </a:p>
        </p:txBody>
      </p:sp>
      <p:sp>
        <p:nvSpPr>
          <p:cNvPr id="3" name="Date Placeholder 2"/>
          <p:cNvSpPr>
            <a:spLocks noGrp="1"/>
          </p:cNvSpPr>
          <p:nvPr>
            <p:ph type="dt" sz="quarter" idx="1"/>
          </p:nvPr>
        </p:nvSpPr>
        <p:spPr>
          <a:xfrm>
            <a:off x="5632476" y="1"/>
            <a:ext cx="4309268" cy="340500"/>
          </a:xfrm>
          <a:prstGeom prst="rect">
            <a:avLst/>
          </a:prstGeom>
        </p:spPr>
        <p:txBody>
          <a:bodyPr vert="horz" lIns="92482" tIns="46241" rIns="92482" bIns="46241" rtlCol="0"/>
          <a:lstStyle>
            <a:lvl1pPr algn="r">
              <a:defRPr sz="1200"/>
            </a:lvl1pPr>
          </a:lstStyle>
          <a:p>
            <a:fld id="{928CAD98-A3D2-4EAA-8D7B-AB63DAD7033D}" type="datetimeFigureOut">
              <a:rPr lang="en-GB" smtClean="0"/>
              <a:t>01/05/2025</a:t>
            </a:fld>
            <a:endParaRPr lang="en-GB"/>
          </a:p>
        </p:txBody>
      </p:sp>
      <p:sp>
        <p:nvSpPr>
          <p:cNvPr id="4" name="Footer Placeholder 3"/>
          <p:cNvSpPr>
            <a:spLocks noGrp="1"/>
          </p:cNvSpPr>
          <p:nvPr>
            <p:ph type="ftr" sz="quarter" idx="2"/>
          </p:nvPr>
        </p:nvSpPr>
        <p:spPr>
          <a:xfrm>
            <a:off x="2" y="6464019"/>
            <a:ext cx="4309268" cy="340500"/>
          </a:xfrm>
          <a:prstGeom prst="rect">
            <a:avLst/>
          </a:prstGeom>
        </p:spPr>
        <p:txBody>
          <a:bodyPr vert="horz" lIns="92482" tIns="46241" rIns="92482" bIns="46241" rtlCol="0" anchor="b"/>
          <a:lstStyle>
            <a:lvl1pPr algn="l">
              <a:defRPr sz="1200"/>
            </a:lvl1pPr>
          </a:lstStyle>
          <a:p>
            <a:endParaRPr lang="en-GB"/>
          </a:p>
        </p:txBody>
      </p:sp>
      <p:sp>
        <p:nvSpPr>
          <p:cNvPr id="5" name="Slide Number Placeholder 4"/>
          <p:cNvSpPr>
            <a:spLocks noGrp="1"/>
          </p:cNvSpPr>
          <p:nvPr>
            <p:ph type="sldNum" sz="quarter" idx="3"/>
          </p:nvPr>
        </p:nvSpPr>
        <p:spPr>
          <a:xfrm>
            <a:off x="5632476" y="6464019"/>
            <a:ext cx="4309268" cy="340500"/>
          </a:xfrm>
          <a:prstGeom prst="rect">
            <a:avLst/>
          </a:prstGeom>
        </p:spPr>
        <p:txBody>
          <a:bodyPr vert="horz" lIns="92482" tIns="46241" rIns="92482" bIns="46241" rtlCol="0" anchor="b"/>
          <a:lstStyle>
            <a:lvl1pPr algn="r">
              <a:defRPr sz="1200"/>
            </a:lvl1pPr>
          </a:lstStyle>
          <a:p>
            <a:fld id="{C4920FDE-462E-40D1-821C-7A5ABCE08C47}" type="slidenum">
              <a:rPr lang="en-GB" smtClean="0"/>
              <a:t>‹#›</a:t>
            </a:fld>
            <a:endParaRPr lang="en-GB"/>
          </a:p>
        </p:txBody>
      </p:sp>
    </p:spTree>
    <p:extLst>
      <p:ext uri="{BB962C8B-B14F-4D97-AF65-F5344CB8AC3E}">
        <p14:creationId xmlns:p14="http://schemas.microsoft.com/office/powerpoint/2010/main" val="1067201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
            <a:ext cx="4309268" cy="340500"/>
          </a:xfrm>
          <a:prstGeom prst="rect">
            <a:avLst/>
          </a:prstGeom>
          <a:noFill/>
          <a:ln w="9525">
            <a:noFill/>
            <a:miter lim="800000"/>
            <a:headEnd/>
            <a:tailEnd/>
          </a:ln>
        </p:spPr>
        <p:txBody>
          <a:bodyPr vert="horz" wrap="square" lIns="91567" tIns="45783" rIns="91567" bIns="45783" numCol="1" anchor="t"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5" name="Rectangle 3"/>
          <p:cNvSpPr>
            <a:spLocks noGrp="1" noChangeArrowheads="1"/>
          </p:cNvSpPr>
          <p:nvPr>
            <p:ph type="dt" idx="1"/>
          </p:nvPr>
        </p:nvSpPr>
        <p:spPr bwMode="auto">
          <a:xfrm>
            <a:off x="5634834" y="1"/>
            <a:ext cx="4309266" cy="340500"/>
          </a:xfrm>
          <a:prstGeom prst="rect">
            <a:avLst/>
          </a:prstGeom>
          <a:noFill/>
          <a:ln w="9525">
            <a:noFill/>
            <a:miter lim="800000"/>
            <a:headEnd/>
            <a:tailEnd/>
          </a:ln>
        </p:spPr>
        <p:txBody>
          <a:bodyPr vert="horz" wrap="square" lIns="91567" tIns="45783" rIns="91567" bIns="45783" numCol="1" anchor="t" anchorCtr="0" compatLnSpc="1">
            <a:prstTxWarp prst="textNoShape">
              <a:avLst/>
            </a:prstTxWarp>
          </a:bodyPr>
          <a:lstStyle>
            <a:lvl1pPr algn="r" eaLnBrk="0" hangingPunct="0">
              <a:defRPr sz="1200">
                <a:latin typeface="Lucida Grande" pitchFamily="84" charset="0"/>
                <a:ea typeface="ヒラギノ角ゴ Pro W3" pitchFamily="84" charset="-128"/>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3271838" y="511175"/>
            <a:ext cx="3400425" cy="2551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325567" y="3233105"/>
            <a:ext cx="7292968" cy="3062307"/>
          </a:xfrm>
          <a:prstGeom prst="rect">
            <a:avLst/>
          </a:prstGeom>
          <a:noFill/>
          <a:ln w="9525">
            <a:noFill/>
            <a:miter lim="800000"/>
            <a:headEnd/>
            <a:tailEnd/>
          </a:ln>
        </p:spPr>
        <p:txBody>
          <a:bodyPr vert="horz" wrap="square" lIns="91567" tIns="45783" rIns="91567" bIns="457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6465114"/>
            <a:ext cx="4309268" cy="340499"/>
          </a:xfrm>
          <a:prstGeom prst="rect">
            <a:avLst/>
          </a:prstGeom>
          <a:noFill/>
          <a:ln w="9525">
            <a:noFill/>
            <a:miter lim="800000"/>
            <a:headEnd/>
            <a:tailEnd/>
          </a:ln>
        </p:spPr>
        <p:txBody>
          <a:bodyPr vert="horz" wrap="square" lIns="91567" tIns="45783" rIns="91567" bIns="45783" numCol="1" anchor="b" anchorCtr="0" compatLnSpc="1">
            <a:prstTxWarp prst="textNoShape">
              <a:avLst/>
            </a:prstTxWarp>
          </a:bodyPr>
          <a:lstStyle>
            <a:lvl1pPr eaLnBrk="0" hangingPunct="0">
              <a:defRPr sz="1200">
                <a:latin typeface="Lucida Grande" pitchFamily="84" charset="0"/>
                <a:ea typeface="ヒラギノ角ゴ Pro W3"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5634834" y="6465114"/>
            <a:ext cx="4309266" cy="340499"/>
          </a:xfrm>
          <a:prstGeom prst="rect">
            <a:avLst/>
          </a:prstGeom>
          <a:noFill/>
          <a:ln w="9525">
            <a:noFill/>
            <a:miter lim="800000"/>
            <a:headEnd/>
            <a:tailEnd/>
          </a:ln>
        </p:spPr>
        <p:txBody>
          <a:bodyPr vert="horz" wrap="square" lIns="91567" tIns="45783" rIns="91567" bIns="45783" numCol="1" anchor="b" anchorCtr="0" compatLnSpc="1">
            <a:prstTxWarp prst="textNoShape">
              <a:avLst/>
            </a:prstTxWarp>
          </a:bodyPr>
          <a:lstStyle>
            <a:lvl1pPr algn="r" eaLnBrk="0" hangingPunct="0">
              <a:defRPr sz="1200">
                <a:latin typeface="Lucida Grande" pitchFamily="84" charset="0"/>
                <a:ea typeface="ヒラギノ角ゴ Pro W3" pitchFamily="84" charset="-128"/>
                <a:cs typeface="+mn-cs"/>
              </a:defRPr>
            </a:lvl1pPr>
          </a:lstStyle>
          <a:p>
            <a:pPr>
              <a:defRPr/>
            </a:pPr>
            <a:fld id="{440CB3BD-D6D2-4F22-B40D-F726DC17D7E1}" type="slidenum">
              <a:rPr lang="en-US"/>
              <a:pPr>
                <a:defRPr/>
              </a:pPr>
              <a:t>‹#›</a:t>
            </a:fld>
            <a:endParaRPr lang="en-US" dirty="0"/>
          </a:p>
        </p:txBody>
      </p:sp>
    </p:spTree>
    <p:extLst>
      <p:ext uri="{BB962C8B-B14F-4D97-AF65-F5344CB8AC3E}">
        <p14:creationId xmlns:p14="http://schemas.microsoft.com/office/powerpoint/2010/main" val="378339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1pPr>
    <a:lvl2pPr marL="4572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2pPr>
    <a:lvl3pPr marL="9144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3pPr>
    <a:lvl4pPr marL="13716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4pPr>
    <a:lvl5pPr marL="1828800" algn="l" rtl="0" eaLnBrk="0" fontAlgn="base" hangingPunct="0">
      <a:spcBef>
        <a:spcPct val="30000"/>
      </a:spcBef>
      <a:spcAft>
        <a:spcPct val="0"/>
      </a:spcAft>
      <a:defRPr sz="1200" kern="1200">
        <a:solidFill>
          <a:schemeClr val="tx1"/>
        </a:solidFill>
        <a:latin typeface="Lucida Grande" pitchFamily="84" charset="0"/>
        <a:ea typeface="ヒラギノ角ゴ Pro W3" pitchFamily="84"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84" charset="0"/>
                <a:ea typeface="ヒラギノ角ゴ Pro W3"/>
                <a:cs typeface="ヒラギノ角ゴ Pro W3"/>
              </a:defRPr>
            </a:lvl1pPr>
            <a:lvl2pPr marL="742950" indent="-285750">
              <a:defRPr sz="2400">
                <a:solidFill>
                  <a:schemeClr val="tx1"/>
                </a:solidFill>
                <a:latin typeface="Lucida Grande" pitchFamily="84" charset="0"/>
                <a:ea typeface="ヒラギノ角ゴ Pro W3"/>
                <a:cs typeface="ヒラギノ角ゴ Pro W3"/>
              </a:defRPr>
            </a:lvl2pPr>
            <a:lvl3pPr marL="1143000" indent="-228600">
              <a:defRPr sz="2400">
                <a:solidFill>
                  <a:schemeClr val="tx1"/>
                </a:solidFill>
                <a:latin typeface="Lucida Grande" pitchFamily="84" charset="0"/>
                <a:ea typeface="ヒラギノ角ゴ Pro W3"/>
                <a:cs typeface="ヒラギノ角ゴ Pro W3"/>
              </a:defRPr>
            </a:lvl3pPr>
            <a:lvl4pPr marL="1600200" indent="-228600">
              <a:defRPr sz="2400">
                <a:solidFill>
                  <a:schemeClr val="tx1"/>
                </a:solidFill>
                <a:latin typeface="Lucida Grande" pitchFamily="84" charset="0"/>
                <a:ea typeface="ヒラギノ角ゴ Pro W3"/>
                <a:cs typeface="ヒラギノ角ゴ Pro W3"/>
              </a:defRPr>
            </a:lvl4pPr>
            <a:lvl5pPr marL="2057400" indent="-228600">
              <a:defRPr sz="2400">
                <a:solidFill>
                  <a:schemeClr val="tx1"/>
                </a:solidFill>
                <a:latin typeface="Lucida Grande" pitchFamily="8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Lucida Grande" pitchFamily="84" charset="0"/>
                <a:ea typeface="ヒラギノ角ゴ Pro W3"/>
                <a:cs typeface="ヒラギノ角ゴ Pro W3"/>
              </a:defRPr>
            </a:lvl9pPr>
          </a:lstStyle>
          <a:p>
            <a:fld id="{1663327A-E358-4F0A-9D2E-21B561A9BEDF}" type="slidenum">
              <a:rPr lang="en-US" altLang="en-US" sz="1200" smtClean="0"/>
              <a:pPr/>
              <a:t>22</a:t>
            </a:fld>
            <a:endParaRPr lang="en-US" altLang="en-US" sz="1200"/>
          </a:p>
        </p:txBody>
      </p:sp>
      <p:sp>
        <p:nvSpPr>
          <p:cNvPr id="26627" name="Rectangle 2"/>
          <p:cNvSpPr>
            <a:spLocks noGrp="1" noRot="1" noChangeAspect="1" noChangeArrowheads="1" noTextEdit="1"/>
          </p:cNvSpPr>
          <p:nvPr>
            <p:ph type="sldImg"/>
          </p:nvPr>
        </p:nvSpPr>
        <p:spPr>
          <a:xfrm>
            <a:off x="3389313" y="593725"/>
            <a:ext cx="3171825" cy="2378075"/>
          </a:xfrm>
          <a:ln/>
        </p:spPr>
      </p:sp>
      <p:sp>
        <p:nvSpPr>
          <p:cNvPr id="26628" name="Rectangle 3"/>
          <p:cNvSpPr>
            <a:spLocks noGrp="1" noChangeArrowheads="1"/>
          </p:cNvSpPr>
          <p:nvPr>
            <p:ph type="body" idx="1"/>
          </p:nvPr>
        </p:nvSpPr>
        <p:spPr>
          <a:xfrm>
            <a:off x="1327932" y="3244448"/>
            <a:ext cx="7288236" cy="30746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ea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069E1C-49C3-451C-AA63-01F2AE6A039E}" type="slidenum">
              <a:rPr lang="en-US"/>
              <a:pPr>
                <a:defRPr/>
              </a:pPr>
              <a:t>‹#›</a:t>
            </a:fld>
            <a:endParaRPr lang="en-US" dirty="0"/>
          </a:p>
        </p:txBody>
      </p:sp>
    </p:spTree>
    <p:extLst>
      <p:ext uri="{BB962C8B-B14F-4D97-AF65-F5344CB8AC3E}">
        <p14:creationId xmlns:p14="http://schemas.microsoft.com/office/powerpoint/2010/main" val="18619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51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084776"/>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457200" y="1435100"/>
            <a:ext cx="3008313" cy="4851419"/>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94651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71942"/>
            <a:ext cx="5486400" cy="566738"/>
          </a:xfrm>
        </p:spPr>
        <p:txBody>
          <a:bodyPr anchor="b"/>
          <a:lstStyle>
            <a:lvl1pPr algn="l">
              <a:defRPr sz="2800" b="1">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3459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638680"/>
            <a:ext cx="5486400" cy="804862"/>
          </a:xfrm>
        </p:spPr>
        <p:txBody>
          <a:bodyPr/>
          <a:lstStyle>
            <a:lvl1pPr marL="0" indent="0">
              <a:buNone/>
              <a:defRPr sz="22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0423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1143000"/>
          </a:xfrm>
        </p:spPr>
        <p:txBody>
          <a:bodyPr/>
          <a:lstStyle>
            <a:lvl1pPr>
              <a:defRPr>
                <a:solidFill>
                  <a:schemeClr val="accent1">
                    <a:lumMod val="50000"/>
                  </a:schemeClr>
                </a:solidFill>
                <a:latin typeface="Arial" pitchFamily="34" charset="0"/>
                <a:cs typeface="Arial" pitchFamily="34"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7F91EA-448D-4204-8BC6-3E297A52CAD2}" type="slidenum">
              <a:rPr lang="en-US"/>
              <a:pPr>
                <a:defRPr/>
              </a:pPr>
              <a:t>‹#›</a:t>
            </a:fld>
            <a:endParaRPr lang="en-US" dirty="0"/>
          </a:p>
        </p:txBody>
      </p:sp>
    </p:spTree>
    <p:extLst>
      <p:ext uri="{BB962C8B-B14F-4D97-AF65-F5344CB8AC3E}">
        <p14:creationId xmlns:p14="http://schemas.microsoft.com/office/powerpoint/2010/main" val="408104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5DFB89-B7A8-40D5-BEF7-DC0A14437F85}" type="slidenum">
              <a:rPr lang="en-US"/>
              <a:pPr>
                <a:defRPr/>
              </a:pPr>
              <a:t>‹#›</a:t>
            </a:fld>
            <a:endParaRPr lang="en-US" dirty="0"/>
          </a:p>
        </p:txBody>
      </p:sp>
    </p:spTree>
    <p:extLst>
      <p:ext uri="{BB962C8B-B14F-4D97-AF65-F5344CB8AC3E}">
        <p14:creationId xmlns:p14="http://schemas.microsoft.com/office/powerpoint/2010/main" val="253766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8640"/>
            <a:ext cx="9144000" cy="1470025"/>
          </a:xfrm>
        </p:spPr>
        <p:txBody>
          <a:bodyPr/>
          <a:lstStyle>
            <a:lvl1pPr>
              <a:defRPr sz="4400">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1970065"/>
            <a:ext cx="6400800" cy="1752600"/>
          </a:xfrm>
        </p:spPr>
        <p:txBody>
          <a:bodyPr/>
          <a:lstStyle>
            <a:lvl1pPr marL="0" indent="0" algn="ctr">
              <a:buNone/>
              <a:defRPr sz="240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55426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85800" y="1557338"/>
            <a:ext cx="7772400" cy="3800488"/>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solidFill>
                  <a:schemeClr val="accent1">
                    <a:lumMod val="50000"/>
                  </a:schemeClr>
                </a:solidFill>
                <a:latin typeface="Arial" pitchFamily="34" charset="0"/>
                <a:cs typeface="Arial" pitchFamily="34" charset="0"/>
              </a:defRPr>
            </a:lvl3pPr>
            <a:lvl4pPr>
              <a:buNone/>
              <a:defRPr>
                <a:latin typeface="Arial" pitchFamily="34" charset="0"/>
                <a:cs typeface="Arial" pitchFamily="34"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41595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568" y="2786047"/>
            <a:ext cx="7848872" cy="1362075"/>
          </a:xfrm>
        </p:spPr>
        <p:txBody>
          <a:bodyPr anchor="t"/>
          <a:lstStyle>
            <a:lvl1pPr algn="l">
              <a:defRPr sz="4400" b="1" cap="none">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22313" y="1285860"/>
            <a:ext cx="7772400" cy="1500187"/>
          </a:xfrm>
        </p:spPr>
        <p:txBody>
          <a:bodyPr anchor="b"/>
          <a:lstStyle>
            <a:lvl1pPr marL="0" indent="0">
              <a:buNone/>
              <a:defRPr sz="24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588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85800" y="1557338"/>
            <a:ext cx="3810000" cy="4514868"/>
          </a:xfrm>
        </p:spPr>
        <p:txBody>
          <a:bodyPr/>
          <a:lstStyle>
            <a:lvl1pPr>
              <a:defRPr sz="2400">
                <a:solidFill>
                  <a:schemeClr val="tx1"/>
                </a:solidFill>
              </a:defRPr>
            </a:lvl1pPr>
            <a:lvl2pPr>
              <a:defRPr sz="2200">
                <a:solidFill>
                  <a:schemeClr val="accent1">
                    <a:lumMod val="50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557338"/>
            <a:ext cx="3810000" cy="3800488"/>
          </a:xfrm>
        </p:spPr>
        <p:txBody>
          <a:bodyPr/>
          <a:lstStyle>
            <a:lvl1pPr>
              <a:defRPr sz="2400">
                <a:solidFill>
                  <a:schemeClr val="tx1"/>
                </a:solidFill>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3443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a:solidFill>
                  <a:schemeClr val="accent1">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467544" y="1484784"/>
            <a:ext cx="4040188"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89733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solidFill>
                  <a:schemeClr val="accent1">
                    <a:lumMod val="50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182951"/>
          </a:xfrm>
        </p:spPr>
        <p:txBody>
          <a:bodyPr/>
          <a:lstStyle>
            <a:lvl1pPr>
              <a:defRPr sz="2400">
                <a:latin typeface="Arial" pitchFamily="34" charset="0"/>
                <a:cs typeface="Arial" pitchFamily="34" charset="0"/>
              </a:defRPr>
            </a:lvl1pPr>
            <a:lvl2pPr>
              <a:defRPr sz="2200">
                <a:solidFill>
                  <a:schemeClr val="accent1">
                    <a:lumMod val="50000"/>
                  </a:schemeClr>
                </a:solidFill>
                <a:latin typeface="Arial" pitchFamily="34" charset="0"/>
                <a:cs typeface="Arial" pitchFamily="34" charset="0"/>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476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chemeClr val="accent1">
                    <a:lumMod val="50000"/>
                  </a:schemeClr>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668832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85800" y="3929063"/>
            <a:ext cx="7772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34" charset="0"/>
                <a:ea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34" charset="0"/>
                <a:ea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Arial" pitchFamily="34" charset="0"/>
                <a:cs typeface="Arial" pitchFamily="34" charset="0"/>
              </a:defRPr>
            </a:lvl1pPr>
          </a:lstStyle>
          <a:p>
            <a:pPr>
              <a:defRPr/>
            </a:pPr>
            <a:fld id="{979195AD-1525-4B17-94E9-133887855E24}" type="slidenum">
              <a:rPr lang="en-US"/>
              <a:pPr>
                <a:defRPr/>
              </a:pPr>
              <a:t>‹#›</a:t>
            </a:fld>
            <a:endParaRPr lang="en-US" dirty="0"/>
          </a:p>
        </p:txBody>
      </p:sp>
      <p:pic>
        <p:nvPicPr>
          <p:cNvPr id="1031" name="Picture 19" descr="STFC_t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ctr" rtl="0" eaLnBrk="0" fontAlgn="base" hangingPunct="0">
        <a:spcBef>
          <a:spcPct val="20000"/>
        </a:spcBef>
        <a:spcAft>
          <a:spcPct val="0"/>
        </a:spcAft>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defRPr sz="3600">
          <a:solidFill>
            <a:schemeClr val="tx1"/>
          </a:solidFill>
          <a:latin typeface="Arial" pitchFamily="34" charset="0"/>
          <a:ea typeface="+mn-ea"/>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51" name="Rectangle 3"/>
          <p:cNvSpPr>
            <a:spLocks noGrp="1" noChangeArrowheads="1"/>
          </p:cNvSpPr>
          <p:nvPr>
            <p:ph type="body" idx="1"/>
          </p:nvPr>
        </p:nvSpPr>
        <p:spPr bwMode="auto">
          <a:xfrm>
            <a:off x="685800" y="1557338"/>
            <a:ext cx="77724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Lucida Grande" pitchFamily="84" charset="0"/>
                <a:ea typeface="ヒラギノ角ゴ Pro W3" pitchFamily="8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Lucida Grande" pitchFamily="84" charset="0"/>
                <a:ea typeface="ヒラギノ角ゴ Pro W3"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Lucida Grande" pitchFamily="84" charset="0"/>
                <a:ea typeface="ヒラギノ角ゴ Pro W3" pitchFamily="84" charset="-128"/>
                <a:cs typeface="+mn-cs"/>
              </a:defRPr>
            </a:lvl1pPr>
          </a:lstStyle>
          <a:p>
            <a:pPr>
              <a:defRPr/>
            </a:pPr>
            <a:fld id="{3AE75E5B-A95D-48DD-9967-819DC1C76643}" type="slidenum">
              <a:rPr lang="en-US"/>
              <a:pPr>
                <a:defRPr/>
              </a:pPr>
              <a:t>‹#›</a:t>
            </a:fld>
            <a:endParaRPr lang="en-US" dirty="0"/>
          </a:p>
        </p:txBody>
      </p:sp>
      <p:pic>
        <p:nvPicPr>
          <p:cNvPr id="2055" name="Picture 19" descr="SCI41098_PPT_Templates_bottom_STFC"/>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63688" y="5294313"/>
            <a:ext cx="758031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Lst>
  <p:txStyles>
    <p:titleStyle>
      <a:lvl1pPr algn="ctr" rtl="0" eaLnBrk="0" fontAlgn="base" hangingPunct="0">
        <a:spcBef>
          <a:spcPct val="0"/>
        </a:spcBef>
        <a:spcAft>
          <a:spcPct val="0"/>
        </a:spcAft>
        <a:defRPr sz="4400" b="1">
          <a:solidFill>
            <a:srgbClr val="3C8C93"/>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2pPr>
      <a:lvl3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3pPr>
      <a:lvl4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4pPr>
      <a:lvl5pPr algn="ctr" rtl="0" eaLnBrk="0" fontAlgn="base" hangingPunct="0">
        <a:spcBef>
          <a:spcPct val="0"/>
        </a:spcBef>
        <a:spcAft>
          <a:spcPct val="0"/>
        </a:spcAft>
        <a:defRPr sz="4400" b="1">
          <a:solidFill>
            <a:srgbClr val="3C8C93"/>
          </a:solidFill>
          <a:latin typeface="Arial" charset="0"/>
          <a:ea typeface="ヒラギノ角ゴ Pro W3" pitchFamily="84" charset="-128"/>
          <a:cs typeface="Arial" charset="0"/>
        </a:defRPr>
      </a:lvl5pPr>
      <a:lvl6pPr marL="4572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6pPr>
      <a:lvl7pPr marL="9144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7pPr>
      <a:lvl8pPr marL="13716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8pPr>
      <a:lvl9pPr marL="1828800" algn="ctr" rtl="0" eaLnBrk="1" fontAlgn="base" hangingPunct="1">
        <a:spcBef>
          <a:spcPct val="0"/>
        </a:spcBef>
        <a:spcAft>
          <a:spcPct val="0"/>
        </a:spcAft>
        <a:defRPr sz="4400">
          <a:solidFill>
            <a:schemeClr val="tx2"/>
          </a:solidFill>
          <a:latin typeface="Lucida Grande" pitchFamily="84" charset="0"/>
          <a:ea typeface="ヒラギノ角ゴ Pro W3" pitchFamily="84" charset="-128"/>
        </a:defRPr>
      </a:lvl9pPr>
    </p:titleStyle>
    <p:bodyStyle>
      <a:lvl1pPr marL="342900" indent="-342900"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200">
          <a:solidFill>
            <a:srgbClr val="3C8C93"/>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data.whitehorsedc.gov.uk/java/support/Main.jsp?MODULE=ApplicationDetails&amp;REF=P14/V2478/FUL#exactline"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5.xml"/><Relationship Id="rId4" Type="http://schemas.openxmlformats.org/officeDocument/2006/relationships/hyperlink" Target="http://www.elm.eru.rl.ac.u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0" y="1556792"/>
            <a:ext cx="9144000" cy="1470025"/>
          </a:xfrm>
        </p:spPr>
        <p:txBody>
          <a:bodyPr/>
          <a:lstStyle/>
          <a:p>
            <a:pPr eaLnBrk="1" hangingPunct="1"/>
            <a:r>
              <a:rPr lang="en-US" sz="2800" dirty="0">
                <a:solidFill>
                  <a:schemeClr val="tx1"/>
                </a:solidFill>
              </a:rPr>
              <a:t>The Energy Research Unit’s</a:t>
            </a:r>
            <a:br>
              <a:rPr lang="en-US" sz="2800" dirty="0">
                <a:solidFill>
                  <a:schemeClr val="tx1"/>
                </a:solidFill>
              </a:rPr>
            </a:br>
            <a:r>
              <a:rPr lang="en-US" sz="2800" dirty="0">
                <a:solidFill>
                  <a:schemeClr val="tx1"/>
                </a:solidFill>
              </a:rPr>
              <a:t>Wind turbines</a:t>
            </a:r>
            <a:br>
              <a:rPr lang="en-US" sz="2800" dirty="0">
                <a:solidFill>
                  <a:schemeClr val="tx1"/>
                </a:solidFill>
              </a:rPr>
            </a:br>
            <a:endParaRPr lang="en-US" sz="2800" dirty="0">
              <a:solidFill>
                <a:schemeClr val="tx1"/>
              </a:solidFill>
            </a:endParaRPr>
          </a:p>
        </p:txBody>
      </p:sp>
      <p:sp>
        <p:nvSpPr>
          <p:cNvPr id="24579" name="Subtitle 2"/>
          <p:cNvSpPr>
            <a:spLocks noGrp="1"/>
          </p:cNvSpPr>
          <p:nvPr>
            <p:ph type="subTitle" idx="1"/>
          </p:nvPr>
        </p:nvSpPr>
        <p:spPr>
          <a:xfrm>
            <a:off x="683568" y="3212976"/>
            <a:ext cx="7704856" cy="2592288"/>
          </a:xfrm>
        </p:spPr>
        <p:txBody>
          <a:bodyPr/>
          <a:lstStyle/>
          <a:p>
            <a:pPr eaLnBrk="1" hangingPunct="1"/>
            <a:r>
              <a:rPr lang="en-US" sz="2800" dirty="0">
                <a:solidFill>
                  <a:srgbClr val="376092"/>
                </a:solidFill>
              </a:rPr>
              <a:t>Jim Halliday</a:t>
            </a:r>
          </a:p>
          <a:p>
            <a:pPr eaLnBrk="1" hangingPunct="1"/>
            <a:r>
              <a:rPr lang="en-GB" sz="2800" dirty="0">
                <a:solidFill>
                  <a:srgbClr val="376092"/>
                </a:solidFill>
              </a:rPr>
              <a:t>7</a:t>
            </a:r>
            <a:r>
              <a:rPr lang="en-GB" sz="2800" baseline="30000" dirty="0">
                <a:solidFill>
                  <a:srgbClr val="376092"/>
                </a:solidFill>
              </a:rPr>
              <a:t>th</a:t>
            </a:r>
            <a:r>
              <a:rPr lang="en-GB" sz="2800" dirty="0">
                <a:solidFill>
                  <a:srgbClr val="376092"/>
                </a:solidFill>
              </a:rPr>
              <a:t> March 2018</a:t>
            </a:r>
            <a:endParaRPr lang="en-US" sz="2800" dirty="0">
              <a:solidFill>
                <a:srgbClr val="37609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Windharvester</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err="1"/>
              <a:t>Windharvester</a:t>
            </a:r>
            <a:r>
              <a:rPr lang="en-US" dirty="0"/>
              <a:t> WH15/45 LM8.5; 45 kW, 17 m </a:t>
            </a:r>
            <a:r>
              <a:rPr lang="en-US" dirty="0" err="1"/>
              <a:t>dia</a:t>
            </a:r>
            <a:r>
              <a:rPr lang="en-US" dirty="0"/>
              <a:t>, 3 bladed, upwind, fixed pitch and speed, free yaw, 15 m tower. (Designed for high wind speed locations)</a:t>
            </a:r>
          </a:p>
          <a:p>
            <a:pPr eaLnBrk="1" hangingPunct="1"/>
            <a:r>
              <a:rPr lang="en-US" dirty="0"/>
              <a:t>Erected in November 1990</a:t>
            </a:r>
          </a:p>
          <a:p>
            <a:pPr eaLnBrk="1" hangingPunct="1"/>
            <a:r>
              <a:rPr lang="en-US" dirty="0"/>
              <a:t>Failure June 2000 – had generated 168,381 kWh – refurbished turbine raised in July 2002</a:t>
            </a:r>
          </a:p>
          <a:p>
            <a:pPr eaLnBrk="1" hangingPunct="1"/>
            <a:r>
              <a:rPr lang="en-US" dirty="0"/>
              <a:t>Lowered 17 October 2016 - generation had ceased on 5 April 2016 due to nearby ground works for the Siemens Experiment – total in 23 years was 549,305 kWh but lots of down time….</a:t>
            </a:r>
          </a:p>
        </p:txBody>
      </p:sp>
    </p:spTree>
    <p:extLst>
      <p:ext uri="{BB962C8B-B14F-4D97-AF65-F5344CB8AC3E}">
        <p14:creationId xmlns:p14="http://schemas.microsoft.com/office/powerpoint/2010/main" val="121577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Windharvester</a:t>
            </a:r>
            <a:r>
              <a:rPr lang="en-GB" sz="2800" dirty="0"/>
              <a:t>  - erection</a:t>
            </a:r>
            <a:endParaRPr lang="en-US" sz="2800" dirty="0">
              <a:solidFill>
                <a:srgbClr val="3C8C93"/>
              </a:solidFill>
            </a:endParaRPr>
          </a:p>
        </p:txBody>
      </p:sp>
      <p:pic>
        <p:nvPicPr>
          <p:cNvPr id="4098" name="Picture 2" descr="J:\www_images\WH_90RC340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196752"/>
            <a:ext cx="377991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59"/>
            <a:ext cx="3312368"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51920" y="1268759"/>
            <a:ext cx="864096" cy="461665"/>
          </a:xfrm>
          <a:prstGeom prst="rect">
            <a:avLst/>
          </a:prstGeom>
          <a:noFill/>
        </p:spPr>
        <p:txBody>
          <a:bodyPr wrap="square" rtlCol="0">
            <a:spAutoFit/>
          </a:bodyPr>
          <a:lstStyle/>
          <a:p>
            <a:r>
              <a:rPr lang="en-GB" dirty="0"/>
              <a:t>1990</a:t>
            </a:r>
          </a:p>
        </p:txBody>
      </p:sp>
    </p:spTree>
    <p:extLst>
      <p:ext uri="{BB962C8B-B14F-4D97-AF65-F5344CB8AC3E}">
        <p14:creationId xmlns:p14="http://schemas.microsoft.com/office/powerpoint/2010/main" val="161891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Windharvester</a:t>
            </a:r>
            <a:r>
              <a:rPr lang="en-GB" sz="2800" dirty="0"/>
              <a:t>  - experiments</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Wind-diesel system with a variable speed flywheel – Imperial College and industry 1992-1995</a:t>
            </a:r>
          </a:p>
          <a:p>
            <a:pPr eaLnBrk="1" hangingPunct="1"/>
            <a:r>
              <a:rPr lang="en-US" dirty="0"/>
              <a:t>Pressure measurements with instrumented blade and in-hub PC – Imperial College 1992-1996</a:t>
            </a:r>
          </a:p>
          <a:p>
            <a:pPr eaLnBrk="1" hangingPunct="1"/>
            <a:r>
              <a:rPr lang="en-US" dirty="0"/>
              <a:t>Flow </a:t>
            </a:r>
            <a:r>
              <a:rPr lang="en-US" dirty="0" err="1"/>
              <a:t>visualisation</a:t>
            </a:r>
            <a:r>
              <a:rPr lang="en-US" dirty="0"/>
              <a:t> around an operational wind turbine using particle image velocimetry  – Heriot-Watt  1992-1993 </a:t>
            </a:r>
          </a:p>
          <a:p>
            <a:pPr eaLnBrk="1" hangingPunct="1"/>
            <a:r>
              <a:rPr lang="en-US" dirty="0"/>
              <a:t>Electro-dynamic braking – Manchester 1996-1997</a:t>
            </a:r>
          </a:p>
          <a:p>
            <a:pPr marL="0" indent="0" eaLnBrk="1" hangingPunct="1">
              <a:buNone/>
            </a:pPr>
            <a:endParaRPr lang="en-US" sz="1200" dirty="0"/>
          </a:p>
          <a:p>
            <a:pPr marL="0" indent="0" eaLnBrk="1" hangingPunct="1">
              <a:buNone/>
            </a:pPr>
            <a:r>
              <a:rPr lang="en-US" dirty="0"/>
              <a:t>Later years = generation into the RAL grid, and use as a PR tool – “lovingly” maintained for many years by Peter Anthony and Alan Ruddell</a:t>
            </a:r>
          </a:p>
          <a:p>
            <a:pPr eaLnBrk="1" hangingPunct="1"/>
            <a:endParaRPr lang="en-US" dirty="0"/>
          </a:p>
          <a:p>
            <a:pPr eaLnBrk="1" hangingPunct="1"/>
            <a:endParaRPr lang="en-US" dirty="0"/>
          </a:p>
        </p:txBody>
      </p:sp>
    </p:spTree>
    <p:extLst>
      <p:ext uri="{BB962C8B-B14F-4D97-AF65-F5344CB8AC3E}">
        <p14:creationId xmlns:p14="http://schemas.microsoft.com/office/powerpoint/2010/main" val="397731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Windharvester</a:t>
            </a:r>
            <a:endParaRPr lang="en-US" sz="2800" dirty="0">
              <a:solidFill>
                <a:srgbClr val="3C8C93"/>
              </a:solidFill>
            </a:endParaRPr>
          </a:p>
        </p:txBody>
      </p:sp>
      <p:pic>
        <p:nvPicPr>
          <p:cNvPr id="2050" name="Picture 2" descr="J:\www_images\Blade Measure Expt_94RC563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391802"/>
            <a:ext cx="3364213" cy="46085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www_images\WH-90FC5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04" y="1412776"/>
            <a:ext cx="3599688" cy="44790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1340768"/>
            <a:ext cx="936104" cy="461665"/>
          </a:xfrm>
          <a:prstGeom prst="rect">
            <a:avLst/>
          </a:prstGeom>
          <a:noFill/>
        </p:spPr>
        <p:txBody>
          <a:bodyPr wrap="square" rtlCol="0">
            <a:spAutoFit/>
          </a:bodyPr>
          <a:lstStyle/>
          <a:p>
            <a:r>
              <a:rPr lang="en-GB" dirty="0"/>
              <a:t>1996</a:t>
            </a:r>
          </a:p>
        </p:txBody>
      </p:sp>
    </p:spTree>
    <p:extLst>
      <p:ext uri="{BB962C8B-B14F-4D97-AF65-F5344CB8AC3E}">
        <p14:creationId xmlns:p14="http://schemas.microsoft.com/office/powerpoint/2010/main" val="350436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dirty="0"/>
              <a:t>Lowering the </a:t>
            </a:r>
            <a:r>
              <a:rPr lang="en-GB" sz="3200" dirty="0" err="1"/>
              <a:t>Windharvester</a:t>
            </a:r>
            <a:endParaRPr lang="en-GB" sz="3200" dirty="0"/>
          </a:p>
        </p:txBody>
      </p:sp>
      <p:pic>
        <p:nvPicPr>
          <p:cNvPr id="1026" name="Picture 2" descr="\\te9files\projectseru\ERU\Test_Site\Windharvester\Lowering_October2016\161017_lowering\16EC4245 Wind Turbine lowe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6000"/>
            <a:ext cx="3131840" cy="4293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188000"/>
            <a:ext cx="1475656" cy="461665"/>
          </a:xfrm>
          <a:custGeom>
            <a:avLst/>
            <a:gdLst>
              <a:gd name="connsiteX0" fmla="*/ 0 w 971600"/>
              <a:gd name="connsiteY0" fmla="*/ 0 h 1200329"/>
              <a:gd name="connsiteX1" fmla="*/ 971600 w 971600"/>
              <a:gd name="connsiteY1" fmla="*/ 0 h 1200329"/>
              <a:gd name="connsiteX2" fmla="*/ 971600 w 971600"/>
              <a:gd name="connsiteY2" fmla="*/ 1200329 h 1200329"/>
              <a:gd name="connsiteX3" fmla="*/ 0 w 971600"/>
              <a:gd name="connsiteY3" fmla="*/ 1200329 h 1200329"/>
              <a:gd name="connsiteX4" fmla="*/ 0 w 971600"/>
              <a:gd name="connsiteY4" fmla="*/ 0 h 1200329"/>
              <a:gd name="connsiteX0" fmla="*/ 0 w 971600"/>
              <a:gd name="connsiteY0" fmla="*/ 0 h 1208280"/>
              <a:gd name="connsiteX1" fmla="*/ 971600 w 971600"/>
              <a:gd name="connsiteY1" fmla="*/ 0 h 1208280"/>
              <a:gd name="connsiteX2" fmla="*/ 963649 w 971600"/>
              <a:gd name="connsiteY2" fmla="*/ 1208280 h 1208280"/>
              <a:gd name="connsiteX3" fmla="*/ 0 w 971600"/>
              <a:gd name="connsiteY3" fmla="*/ 1200329 h 1208280"/>
              <a:gd name="connsiteX4" fmla="*/ 0 w 971600"/>
              <a:gd name="connsiteY4" fmla="*/ 0 h 1208280"/>
              <a:gd name="connsiteX0" fmla="*/ 0 w 971600"/>
              <a:gd name="connsiteY0" fmla="*/ 0 h 1208280"/>
              <a:gd name="connsiteX1" fmla="*/ 971600 w 971600"/>
              <a:gd name="connsiteY1" fmla="*/ 0 h 1208280"/>
              <a:gd name="connsiteX2" fmla="*/ 963649 w 971600"/>
              <a:gd name="connsiteY2" fmla="*/ 1208280 h 1208280"/>
              <a:gd name="connsiteX3" fmla="*/ 0 w 971600"/>
              <a:gd name="connsiteY3" fmla="*/ 1200329 h 1208280"/>
              <a:gd name="connsiteX4" fmla="*/ 0 w 971600"/>
              <a:gd name="connsiteY4" fmla="*/ 0 h 120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208280">
                <a:moveTo>
                  <a:pt x="0" y="0"/>
                </a:moveTo>
                <a:lnTo>
                  <a:pt x="971600" y="0"/>
                </a:lnTo>
                <a:cubicBezTo>
                  <a:pt x="968950" y="402760"/>
                  <a:pt x="966299" y="805520"/>
                  <a:pt x="963649" y="1208280"/>
                </a:cubicBezTo>
                <a:lnTo>
                  <a:pt x="0" y="1200329"/>
                </a:lnTo>
                <a:lnTo>
                  <a:pt x="0" y="0"/>
                </a:lnTo>
                <a:close/>
              </a:path>
            </a:pathLst>
          </a:custGeom>
          <a:solidFill>
            <a:srgbClr val="FFFF00"/>
          </a:solidFill>
        </p:spPr>
        <p:txBody>
          <a:bodyPr wrap="square" rtlCol="0">
            <a:spAutoFit/>
          </a:bodyPr>
          <a:lstStyle/>
          <a:p>
            <a:r>
              <a:rPr lang="en-GB" dirty="0"/>
              <a:t>Oct 2016</a:t>
            </a:r>
          </a:p>
        </p:txBody>
      </p:sp>
      <p:pic>
        <p:nvPicPr>
          <p:cNvPr id="7" name="Picture 6" descr="J:\Test_Site\Windharvester\Disposal\180524_Being loaded_onto_lorry\IMG_09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564904"/>
            <a:ext cx="4485005" cy="3362960"/>
          </a:xfrm>
          <a:prstGeom prst="rect">
            <a:avLst/>
          </a:prstGeom>
          <a:noFill/>
          <a:ln>
            <a:noFill/>
          </a:ln>
        </p:spPr>
      </p:pic>
      <p:sp>
        <p:nvSpPr>
          <p:cNvPr id="8" name="Subtitle 7"/>
          <p:cNvSpPr txBox="1">
            <a:spLocks noGrp="1"/>
          </p:cNvSpPr>
          <p:nvPr>
            <p:ph type="subTitle" idx="1"/>
          </p:nvPr>
        </p:nvSpPr>
        <p:spPr>
          <a:xfrm>
            <a:off x="4283969" y="2088000"/>
            <a:ext cx="4608512" cy="461665"/>
          </a:xfrm>
          <a:custGeom>
            <a:avLst/>
            <a:gdLst>
              <a:gd name="connsiteX0" fmla="*/ 0 w 971600"/>
              <a:gd name="connsiteY0" fmla="*/ 0 h 1200329"/>
              <a:gd name="connsiteX1" fmla="*/ 971600 w 971600"/>
              <a:gd name="connsiteY1" fmla="*/ 0 h 1200329"/>
              <a:gd name="connsiteX2" fmla="*/ 971600 w 971600"/>
              <a:gd name="connsiteY2" fmla="*/ 1200329 h 1200329"/>
              <a:gd name="connsiteX3" fmla="*/ 0 w 971600"/>
              <a:gd name="connsiteY3" fmla="*/ 1200329 h 1200329"/>
              <a:gd name="connsiteX4" fmla="*/ 0 w 971600"/>
              <a:gd name="connsiteY4" fmla="*/ 0 h 1200329"/>
              <a:gd name="connsiteX0" fmla="*/ 0 w 971600"/>
              <a:gd name="connsiteY0" fmla="*/ 0 h 1208280"/>
              <a:gd name="connsiteX1" fmla="*/ 971600 w 971600"/>
              <a:gd name="connsiteY1" fmla="*/ 0 h 1208280"/>
              <a:gd name="connsiteX2" fmla="*/ 963649 w 971600"/>
              <a:gd name="connsiteY2" fmla="*/ 1208280 h 1208280"/>
              <a:gd name="connsiteX3" fmla="*/ 0 w 971600"/>
              <a:gd name="connsiteY3" fmla="*/ 1200329 h 1208280"/>
              <a:gd name="connsiteX4" fmla="*/ 0 w 971600"/>
              <a:gd name="connsiteY4" fmla="*/ 0 h 1208280"/>
              <a:gd name="connsiteX0" fmla="*/ 0 w 971600"/>
              <a:gd name="connsiteY0" fmla="*/ 0 h 1208280"/>
              <a:gd name="connsiteX1" fmla="*/ 971600 w 971600"/>
              <a:gd name="connsiteY1" fmla="*/ 0 h 1208280"/>
              <a:gd name="connsiteX2" fmla="*/ 963649 w 971600"/>
              <a:gd name="connsiteY2" fmla="*/ 1208280 h 1208280"/>
              <a:gd name="connsiteX3" fmla="*/ 0 w 971600"/>
              <a:gd name="connsiteY3" fmla="*/ 1200329 h 1208280"/>
              <a:gd name="connsiteX4" fmla="*/ 0 w 971600"/>
              <a:gd name="connsiteY4" fmla="*/ 0 h 1208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208280">
                <a:moveTo>
                  <a:pt x="0" y="0"/>
                </a:moveTo>
                <a:lnTo>
                  <a:pt x="971600" y="0"/>
                </a:lnTo>
                <a:cubicBezTo>
                  <a:pt x="968950" y="402760"/>
                  <a:pt x="966299" y="805520"/>
                  <a:pt x="963649" y="1208280"/>
                </a:cubicBezTo>
                <a:lnTo>
                  <a:pt x="0" y="1200329"/>
                </a:lnTo>
                <a:lnTo>
                  <a:pt x="0" y="0"/>
                </a:lnTo>
                <a:close/>
              </a:path>
            </a:pathLst>
          </a:custGeom>
          <a:solidFill>
            <a:srgbClr val="FFFF00"/>
          </a:solidFill>
        </p:spPr>
        <p:txBody>
          <a:bodyPr wrap="square" rtlCol="0">
            <a:spAutoFit/>
          </a:bodyPr>
          <a:lstStyle/>
          <a:p>
            <a:r>
              <a:rPr lang="en-GB" dirty="0"/>
              <a:t>June 2018 – rehomed : Scotland</a:t>
            </a:r>
          </a:p>
        </p:txBody>
      </p:sp>
    </p:spTree>
    <p:extLst>
      <p:ext uri="{BB962C8B-B14F-4D97-AF65-F5344CB8AC3E}">
        <p14:creationId xmlns:p14="http://schemas.microsoft.com/office/powerpoint/2010/main" val="36455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Sail Wing wind turbine</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Imperial College Sail Wing Wind Turbine : 4kW, 6m diameter, 3 bladed (cloth sails), downwind, variable pitch and speed, free yaw, 9m tower</a:t>
            </a:r>
          </a:p>
          <a:p>
            <a:pPr eaLnBrk="1" hangingPunct="1"/>
            <a:r>
              <a:rPr lang="en-US" dirty="0"/>
              <a:t>Aim – modern replacement of traditional turbines on </a:t>
            </a:r>
            <a:r>
              <a:rPr lang="en-US" dirty="0" err="1"/>
              <a:t>Lasithi</a:t>
            </a:r>
            <a:r>
              <a:rPr lang="en-US" dirty="0"/>
              <a:t> Plateau in Crete, and developing country use</a:t>
            </a:r>
          </a:p>
          <a:p>
            <a:pPr eaLnBrk="1" hangingPunct="1"/>
            <a:r>
              <a:rPr lang="en-US" dirty="0"/>
              <a:t>Imperial College project 1992 onwards - installed at RAL 1994, experiments carried out, turbine relocated to Crete in 1997….</a:t>
            </a:r>
          </a:p>
        </p:txBody>
      </p:sp>
    </p:spTree>
    <p:extLst>
      <p:ext uri="{BB962C8B-B14F-4D97-AF65-F5344CB8AC3E}">
        <p14:creationId xmlns:p14="http://schemas.microsoft.com/office/powerpoint/2010/main" val="4043534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Sail Wing wind turbine</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95463"/>
            <a:ext cx="38100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1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Building Integrated Wind Turbines</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Hosted for Imperial College - input into an EU project in 1999 – accommodated very small vertical and horizontal access wind turbines – on a turntable so testing possible regardless of wind direction :  purpose to evaluate the optimum design (in terms of energy enhancement) for integrating wind turbines in buildings</a:t>
            </a:r>
          </a:p>
          <a:p>
            <a:pPr eaLnBrk="1" hangingPunct="1"/>
            <a:r>
              <a:rPr lang="en-US" dirty="0"/>
              <a:t>Dismantled when ERU Test Site relocated in 2016</a:t>
            </a:r>
          </a:p>
        </p:txBody>
      </p:sp>
    </p:spTree>
    <p:extLst>
      <p:ext uri="{BB962C8B-B14F-4D97-AF65-F5344CB8AC3E}">
        <p14:creationId xmlns:p14="http://schemas.microsoft.com/office/powerpoint/2010/main" val="411826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Building Integrated Wind Turbines</a:t>
            </a:r>
            <a:endParaRPr lang="en-US" sz="2800" dirty="0">
              <a:solidFill>
                <a:srgbClr val="3C8C93"/>
              </a:solidFill>
            </a:endParaRPr>
          </a:p>
        </p:txBody>
      </p:sp>
      <p:sp>
        <p:nvSpPr>
          <p:cNvPr id="2" name="Content Placeholder 1"/>
          <p:cNvSpPr>
            <a:spLocks noGrp="1"/>
          </p:cNvSpPr>
          <p:nvPr>
            <p:ph idx="1"/>
          </p:nvPr>
        </p:nvSpPr>
        <p:spPr/>
        <p:txBody>
          <a:bodyPr/>
          <a:lstStyle/>
          <a:p>
            <a:endParaRPr lang="en-GB"/>
          </a:p>
        </p:txBody>
      </p:sp>
      <p:pic>
        <p:nvPicPr>
          <p:cNvPr id="3076" name="Picture 4" descr="J:\www_images\00RC47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56792"/>
            <a:ext cx="3600450" cy="476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35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ERU Test Site - location</a:t>
            </a:r>
            <a:endParaRPr lang="en-US" sz="2800" dirty="0">
              <a:solidFill>
                <a:srgbClr val="3C8C93"/>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093" y="1428144"/>
            <a:ext cx="5286051" cy="4008701"/>
          </a:xfrm>
          <a:prstGeom prst="rect">
            <a:avLst/>
          </a:prstGeom>
        </p:spPr>
      </p:pic>
      <p:sp>
        <p:nvSpPr>
          <p:cNvPr id="5" name="TextBox 4"/>
          <p:cNvSpPr txBox="1"/>
          <p:nvPr/>
        </p:nvSpPr>
        <p:spPr>
          <a:xfrm>
            <a:off x="3131840" y="3933056"/>
            <a:ext cx="576064" cy="461665"/>
          </a:xfrm>
          <a:prstGeom prst="rect">
            <a:avLst/>
          </a:prstGeom>
          <a:noFill/>
          <a:ln w="63500">
            <a:solidFill>
              <a:srgbClr val="FF0000"/>
            </a:solidFill>
          </a:ln>
        </p:spPr>
        <p:txBody>
          <a:bodyPr wrap="square" rtlCol="0">
            <a:spAutoFit/>
          </a:bodyPr>
          <a:lstStyle/>
          <a:p>
            <a:endParaRPr lang="en-GB" dirty="0"/>
          </a:p>
        </p:txBody>
      </p:sp>
      <p:sp>
        <p:nvSpPr>
          <p:cNvPr id="6" name="TextBox 5"/>
          <p:cNvSpPr txBox="1"/>
          <p:nvPr/>
        </p:nvSpPr>
        <p:spPr>
          <a:xfrm>
            <a:off x="3635896" y="4500000"/>
            <a:ext cx="288032" cy="252000"/>
          </a:xfrm>
          <a:prstGeom prst="rect">
            <a:avLst/>
          </a:prstGeom>
          <a:noFill/>
          <a:ln w="63500">
            <a:solidFill>
              <a:srgbClr val="00B050"/>
            </a:solidFill>
          </a:ln>
        </p:spPr>
        <p:txBody>
          <a:bodyPr wrap="square" rtlCol="0">
            <a:spAutoFit/>
          </a:bodyPr>
          <a:lstStyle/>
          <a:p>
            <a:endParaRPr lang="en-GB" dirty="0"/>
          </a:p>
        </p:txBody>
      </p:sp>
      <p:sp>
        <p:nvSpPr>
          <p:cNvPr id="7" name="TextBox 6"/>
          <p:cNvSpPr txBox="1"/>
          <p:nvPr/>
        </p:nvSpPr>
        <p:spPr>
          <a:xfrm>
            <a:off x="4067944" y="4626000"/>
            <a:ext cx="360040" cy="180000"/>
          </a:xfrm>
          <a:prstGeom prst="rect">
            <a:avLst/>
          </a:prstGeom>
          <a:noFill/>
          <a:ln w="63500">
            <a:solidFill>
              <a:srgbClr val="7030A0"/>
            </a:solidFill>
          </a:ln>
        </p:spPr>
        <p:txBody>
          <a:bodyPr wrap="square" rtlCol="0">
            <a:spAutoFit/>
          </a:bodyPr>
          <a:lstStyle/>
          <a:p>
            <a:endParaRPr lang="en-GB" dirty="0"/>
          </a:p>
        </p:txBody>
      </p:sp>
      <p:sp>
        <p:nvSpPr>
          <p:cNvPr id="8" name="TextBox 7"/>
          <p:cNvSpPr txBox="1"/>
          <p:nvPr/>
        </p:nvSpPr>
        <p:spPr>
          <a:xfrm>
            <a:off x="611560" y="1428144"/>
            <a:ext cx="1512168" cy="3046988"/>
          </a:xfrm>
          <a:prstGeom prst="rect">
            <a:avLst/>
          </a:prstGeom>
          <a:noFill/>
        </p:spPr>
        <p:txBody>
          <a:bodyPr wrap="square" rtlCol="0">
            <a:spAutoFit/>
          </a:bodyPr>
          <a:lstStyle/>
          <a:p>
            <a:r>
              <a:rPr lang="en-GB" sz="1600" dirty="0">
                <a:solidFill>
                  <a:srgbClr val="FF0000"/>
                </a:solidFill>
              </a:rPr>
              <a:t>ERU Test site moved due to construction of 2 new buildings for ISIS R105 &amp; R106 – Planning Permission granted in April 2015 – see  </a:t>
            </a:r>
            <a:r>
              <a:rPr lang="en-GB" sz="1600" dirty="0">
                <a:solidFill>
                  <a:srgbClr val="FF0000"/>
                </a:solidFill>
                <a:hlinkClick r:id="rId3"/>
              </a:rPr>
              <a:t>here</a:t>
            </a:r>
            <a:endParaRPr lang="en-GB" sz="1600" dirty="0">
              <a:solidFill>
                <a:srgbClr val="FF0000"/>
              </a:solidFill>
            </a:endParaRPr>
          </a:p>
        </p:txBody>
      </p:sp>
      <p:sp>
        <p:nvSpPr>
          <p:cNvPr id="9" name="TextBox 8"/>
          <p:cNvSpPr txBox="1"/>
          <p:nvPr/>
        </p:nvSpPr>
        <p:spPr>
          <a:xfrm>
            <a:off x="611560" y="5258752"/>
            <a:ext cx="1368152" cy="584775"/>
          </a:xfrm>
          <a:prstGeom prst="rect">
            <a:avLst/>
          </a:prstGeom>
          <a:noFill/>
        </p:spPr>
        <p:txBody>
          <a:bodyPr wrap="square" rtlCol="0">
            <a:spAutoFit/>
          </a:bodyPr>
          <a:lstStyle/>
          <a:p>
            <a:r>
              <a:rPr lang="en-GB" sz="1600" dirty="0">
                <a:solidFill>
                  <a:srgbClr val="00B050"/>
                </a:solidFill>
              </a:rPr>
              <a:t>New ERU Test Site</a:t>
            </a:r>
          </a:p>
        </p:txBody>
      </p:sp>
      <p:sp>
        <p:nvSpPr>
          <p:cNvPr id="10" name="TextBox 9"/>
          <p:cNvSpPr txBox="1"/>
          <p:nvPr/>
        </p:nvSpPr>
        <p:spPr>
          <a:xfrm>
            <a:off x="2484000" y="5472000"/>
            <a:ext cx="1260140" cy="830997"/>
          </a:xfrm>
          <a:prstGeom prst="rect">
            <a:avLst/>
          </a:prstGeom>
          <a:noFill/>
        </p:spPr>
        <p:txBody>
          <a:bodyPr wrap="square" rtlCol="0">
            <a:spAutoFit/>
          </a:bodyPr>
          <a:lstStyle/>
          <a:p>
            <a:r>
              <a:rPr lang="en-GB" sz="1600" dirty="0">
                <a:solidFill>
                  <a:srgbClr val="7030A0"/>
                </a:solidFill>
              </a:rPr>
              <a:t>Site for Siemens Experiment</a:t>
            </a:r>
          </a:p>
        </p:txBody>
      </p:sp>
    </p:spTree>
    <p:extLst>
      <p:ext uri="{BB962C8B-B14F-4D97-AF65-F5344CB8AC3E}">
        <p14:creationId xmlns:p14="http://schemas.microsoft.com/office/powerpoint/2010/main" val="1043014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Content</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solidFill>
                  <a:srgbClr val="FF0000"/>
                </a:solidFill>
              </a:rPr>
              <a:t>History of ERU</a:t>
            </a:r>
          </a:p>
          <a:p>
            <a:pPr eaLnBrk="1" hangingPunct="1"/>
            <a:r>
              <a:rPr lang="en-US" dirty="0">
                <a:solidFill>
                  <a:srgbClr val="FF0000"/>
                </a:solidFill>
              </a:rPr>
              <a:t>Previous wind turbines :</a:t>
            </a:r>
          </a:p>
          <a:p>
            <a:pPr lvl="1" eaLnBrk="1" hangingPunct="1"/>
            <a:r>
              <a:rPr lang="en-US" dirty="0">
                <a:solidFill>
                  <a:srgbClr val="FF0000"/>
                </a:solidFill>
              </a:rPr>
              <a:t>VAWT 1978 – 1999</a:t>
            </a:r>
          </a:p>
          <a:p>
            <a:pPr lvl="1" eaLnBrk="1" hangingPunct="1"/>
            <a:r>
              <a:rPr lang="en-US" dirty="0" err="1">
                <a:solidFill>
                  <a:srgbClr val="FF0000"/>
                </a:solidFill>
              </a:rPr>
              <a:t>Northwind</a:t>
            </a:r>
            <a:r>
              <a:rPr lang="en-US" dirty="0">
                <a:solidFill>
                  <a:srgbClr val="FF0000"/>
                </a:solidFill>
              </a:rPr>
              <a:t> 1983 - 2005</a:t>
            </a:r>
          </a:p>
          <a:p>
            <a:pPr lvl="1" eaLnBrk="1" hangingPunct="1"/>
            <a:r>
              <a:rPr lang="en-US" dirty="0">
                <a:solidFill>
                  <a:srgbClr val="FF0000"/>
                </a:solidFill>
              </a:rPr>
              <a:t>Imperial College Wind turbine 1987 – 1997</a:t>
            </a:r>
          </a:p>
          <a:p>
            <a:pPr lvl="1" eaLnBrk="1" hangingPunct="1"/>
            <a:r>
              <a:rPr lang="en-US" dirty="0" err="1">
                <a:solidFill>
                  <a:srgbClr val="FF0000"/>
                </a:solidFill>
              </a:rPr>
              <a:t>Windharvester</a:t>
            </a:r>
            <a:r>
              <a:rPr lang="en-US" dirty="0">
                <a:solidFill>
                  <a:srgbClr val="FF0000"/>
                </a:solidFill>
              </a:rPr>
              <a:t> 1990 - 2016</a:t>
            </a:r>
          </a:p>
          <a:p>
            <a:pPr lvl="1" eaLnBrk="1" hangingPunct="1"/>
            <a:r>
              <a:rPr lang="en-US" dirty="0">
                <a:solidFill>
                  <a:srgbClr val="FF0000"/>
                </a:solidFill>
              </a:rPr>
              <a:t>Cretan Wind Turbine 1994 - 1997</a:t>
            </a:r>
          </a:p>
          <a:p>
            <a:pPr lvl="1" eaLnBrk="1" hangingPunct="1"/>
            <a:r>
              <a:rPr lang="en-US" dirty="0">
                <a:solidFill>
                  <a:srgbClr val="FF0000"/>
                </a:solidFill>
              </a:rPr>
              <a:t>BUWT 1999 - 2016</a:t>
            </a:r>
          </a:p>
          <a:p>
            <a:pPr eaLnBrk="1" hangingPunct="1"/>
            <a:r>
              <a:rPr lang="en-US" dirty="0">
                <a:solidFill>
                  <a:srgbClr val="FF0000"/>
                </a:solidFill>
              </a:rPr>
              <a:t>ERU Test Site</a:t>
            </a:r>
          </a:p>
          <a:p>
            <a:pPr eaLnBrk="1" hangingPunct="1"/>
            <a:r>
              <a:rPr lang="en-GB" dirty="0">
                <a:solidFill>
                  <a:srgbClr val="FF0000"/>
                </a:solidFill>
              </a:rPr>
              <a:t>Siemens Decoupled Green Energy</a:t>
            </a:r>
            <a:endParaRPr lang="en-US" dirty="0">
              <a:solidFill>
                <a:srgbClr val="FF0000"/>
              </a:solidFill>
            </a:endParaRPr>
          </a:p>
          <a:p>
            <a:pPr eaLnBrk="1" hangingPunct="1"/>
            <a:r>
              <a:rPr lang="en-US" dirty="0">
                <a:solidFill>
                  <a:srgbClr val="FF0000"/>
                </a:solidFill>
              </a:rPr>
              <a:t>New wind turbine 2018</a:t>
            </a:r>
          </a:p>
          <a:p>
            <a:pPr lvl="1" eaLnBrk="1" hangingPunct="1"/>
            <a:endParaRPr lang="en-US" dirty="0"/>
          </a:p>
        </p:txBody>
      </p:sp>
    </p:spTree>
    <p:extLst>
      <p:ext uri="{BB962C8B-B14F-4D97-AF65-F5344CB8AC3E}">
        <p14:creationId xmlns:p14="http://schemas.microsoft.com/office/powerpoint/2010/main" val="306731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New ERU Test Site</a:t>
            </a:r>
            <a:endParaRPr lang="en-US" sz="2800" dirty="0">
              <a:solidFill>
                <a:srgbClr val="3C8C93"/>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1988840"/>
            <a:ext cx="2118848" cy="321076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293096"/>
            <a:ext cx="5692536" cy="1606108"/>
          </a:xfrm>
          <a:prstGeom prst="rect">
            <a:avLst/>
          </a:prstGeom>
        </p:spPr>
      </p:pic>
      <p:sp>
        <p:nvSpPr>
          <p:cNvPr id="5" name="TextBox 4"/>
          <p:cNvSpPr txBox="1"/>
          <p:nvPr/>
        </p:nvSpPr>
        <p:spPr>
          <a:xfrm>
            <a:off x="755576" y="1080000"/>
            <a:ext cx="5616624" cy="3046988"/>
          </a:xfrm>
          <a:prstGeom prst="rect">
            <a:avLst/>
          </a:prstGeom>
          <a:noFill/>
        </p:spPr>
        <p:txBody>
          <a:bodyPr wrap="square" rtlCol="0">
            <a:spAutoFit/>
          </a:bodyPr>
          <a:lstStyle/>
          <a:p>
            <a:r>
              <a:rPr lang="en-GB" dirty="0"/>
              <a:t>Entire Test Site relocated 2016-2017, </a:t>
            </a:r>
          </a:p>
          <a:p>
            <a:r>
              <a:rPr lang="en-GB" dirty="0"/>
              <a:t>New Control Room, </a:t>
            </a:r>
            <a:r>
              <a:rPr lang="en-GB" dirty="0" err="1"/>
              <a:t>Windharvester</a:t>
            </a:r>
            <a:r>
              <a:rPr lang="en-GB" dirty="0"/>
              <a:t> turbine dismantled</a:t>
            </a:r>
          </a:p>
          <a:p>
            <a:endParaRPr lang="en-GB" dirty="0"/>
          </a:p>
          <a:p>
            <a:r>
              <a:rPr lang="en-GB" dirty="0"/>
              <a:t>Weather station : </a:t>
            </a:r>
            <a:r>
              <a:rPr lang="en-US" dirty="0"/>
              <a:t>instruments on existing mast, new logging system, some signals to Siemens experiment. </a:t>
            </a:r>
            <a:r>
              <a:rPr lang="en-US" dirty="0">
                <a:hlinkClick r:id="rId4"/>
              </a:rPr>
              <a:t>http://www.elm.eru.rl.ac.uk</a:t>
            </a:r>
            <a:endParaRPr lang="en-GB" dirty="0"/>
          </a:p>
        </p:txBody>
      </p:sp>
    </p:spTree>
    <p:extLst>
      <p:ext uri="{BB962C8B-B14F-4D97-AF65-F5344CB8AC3E}">
        <p14:creationId xmlns:p14="http://schemas.microsoft.com/office/powerpoint/2010/main" val="352726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Siemens Decoupled Green Energy 2014-2018</a:t>
            </a:r>
            <a:endParaRPr lang="en-US" sz="2800" dirty="0">
              <a:solidFill>
                <a:srgbClr val="3C8C93"/>
              </a:solidFill>
            </a:endParaRPr>
          </a:p>
        </p:txBody>
      </p:sp>
      <p:sp>
        <p:nvSpPr>
          <p:cNvPr id="3" name="Content Placeholder 12"/>
          <p:cNvSpPr>
            <a:spLocks noGrp="1"/>
          </p:cNvSpPr>
          <p:nvPr>
            <p:ph idx="1"/>
          </p:nvPr>
        </p:nvSpPr>
        <p:spPr>
          <a:xfrm>
            <a:off x="683568" y="1268760"/>
            <a:ext cx="8208912" cy="5184576"/>
          </a:xfrm>
        </p:spPr>
        <p:txBody>
          <a:bodyPr/>
          <a:lstStyle/>
          <a:p>
            <a:pPr marL="0" indent="0" eaLnBrk="1" hangingPunct="1">
              <a:buNone/>
            </a:pPr>
            <a:r>
              <a:rPr lang="en-US" dirty="0"/>
              <a:t>£2M Siemens-led </a:t>
            </a:r>
            <a:r>
              <a:rPr lang="en-US" dirty="0" err="1"/>
              <a:t>InnovateUK</a:t>
            </a:r>
            <a:r>
              <a:rPr lang="en-US" dirty="0"/>
              <a:t> project involving University of Cardiff, University of Oxford, and ERU.</a:t>
            </a:r>
          </a:p>
          <a:p>
            <a:pPr marL="0" indent="0" eaLnBrk="1" hangingPunct="1">
              <a:buNone/>
            </a:pPr>
            <a:endParaRPr lang="en-US" dirty="0"/>
          </a:p>
          <a:p>
            <a:pPr marL="0" indent="0" eaLnBrk="1" hangingPunct="1">
              <a:buNone/>
            </a:pPr>
            <a:r>
              <a:rPr lang="en-US" dirty="0"/>
              <a:t>ERU’s role :</a:t>
            </a:r>
          </a:p>
          <a:p>
            <a:pPr eaLnBrk="1" hangingPunct="1"/>
            <a:r>
              <a:rPr lang="en-US" dirty="0"/>
              <a:t>To provide a site for a “green” ammonia demonstration plant</a:t>
            </a:r>
          </a:p>
          <a:p>
            <a:pPr eaLnBrk="1" hangingPunct="1"/>
            <a:r>
              <a:rPr lang="en-US" dirty="0"/>
              <a:t>To provide a supply of “green” electricity from the ERU Wind turbine</a:t>
            </a:r>
            <a:endParaRPr lang="en-US" dirty="0">
              <a:solidFill>
                <a:srgbClr val="FF0000"/>
              </a:solidFill>
            </a:endParaRPr>
          </a:p>
        </p:txBody>
      </p:sp>
    </p:spTree>
    <p:extLst>
      <p:ext uri="{BB962C8B-B14F-4D97-AF65-F5344CB8AC3E}">
        <p14:creationId xmlns:p14="http://schemas.microsoft.com/office/powerpoint/2010/main" val="60638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57438" y="500063"/>
            <a:ext cx="6643687" cy="928687"/>
          </a:xfrm>
        </p:spPr>
        <p:txBody>
          <a:bodyPr/>
          <a:lstStyle/>
          <a:p>
            <a:pPr eaLnBrk="1" hangingPunct="1"/>
            <a:r>
              <a:rPr lang="en-GB" altLang="en-US">
                <a:solidFill>
                  <a:srgbClr val="FF0000"/>
                </a:solidFill>
              </a:rPr>
              <a:t> “Green” Ammonia Demonstrator </a:t>
            </a:r>
          </a:p>
        </p:txBody>
      </p:sp>
      <p:sp>
        <p:nvSpPr>
          <p:cNvPr id="15363" name="Content Placeholder 1"/>
          <p:cNvSpPr>
            <a:spLocks noGrp="1"/>
          </p:cNvSpPr>
          <p:nvPr>
            <p:ph idx="1"/>
          </p:nvPr>
        </p:nvSpPr>
        <p:spPr/>
        <p:txBody>
          <a:bodyPr/>
          <a:lstStyle/>
          <a:p>
            <a:endParaRPr lang="en-GB" altLang="en-US"/>
          </a:p>
        </p:txBody>
      </p:sp>
      <p:pic>
        <p:nvPicPr>
          <p:cNvPr id="15364" name="Picture 4" descr="ASSY-0002-02-110216-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39888"/>
            <a:ext cx="8207375"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21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107504" y="404664"/>
            <a:ext cx="9144000" cy="1143000"/>
          </a:xfrm>
        </p:spPr>
        <p:txBody>
          <a:bodyPr/>
          <a:lstStyle/>
          <a:p>
            <a:pPr>
              <a:defRPr/>
            </a:pPr>
            <a:r>
              <a:rPr lang="en-GB" sz="2800" dirty="0"/>
              <a:t>Wind turbine – Status (1)</a:t>
            </a:r>
            <a:endParaRPr lang="en-US" sz="2800" dirty="0">
              <a:solidFill>
                <a:srgbClr val="3C8C93"/>
              </a:solidFill>
            </a:endParaRPr>
          </a:p>
        </p:txBody>
      </p:sp>
      <p:sp>
        <p:nvSpPr>
          <p:cNvPr id="3" name="Content Placeholder 12"/>
          <p:cNvSpPr>
            <a:spLocks noGrp="1"/>
          </p:cNvSpPr>
          <p:nvPr>
            <p:ph idx="1"/>
          </p:nvPr>
        </p:nvSpPr>
        <p:spPr>
          <a:xfrm>
            <a:off x="395536" y="1700809"/>
            <a:ext cx="6264696" cy="2016224"/>
          </a:xfrm>
        </p:spPr>
        <p:txBody>
          <a:bodyPr/>
          <a:lstStyle/>
          <a:p>
            <a:pPr lvl="1" eaLnBrk="1" hangingPunct="1"/>
            <a:r>
              <a:rPr lang="en-US" dirty="0"/>
              <a:t>Turbine needed for Siemens Green Ammonia project</a:t>
            </a:r>
          </a:p>
          <a:p>
            <a:pPr lvl="1" eaLnBrk="1" hangingPunct="1"/>
            <a:r>
              <a:rPr lang="en-US" dirty="0"/>
              <a:t>STFC/UKAEA Rental agreement signed for adjacent land – the </a:t>
            </a:r>
            <a:r>
              <a:rPr lang="en-US" dirty="0" err="1"/>
              <a:t>Windharvester</a:t>
            </a:r>
            <a:r>
              <a:rPr lang="en-US" dirty="0"/>
              <a:t> site can be seen in the image below</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556" y="1907547"/>
            <a:ext cx="2308800" cy="317763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5" y="3717033"/>
            <a:ext cx="3618035" cy="2954728"/>
          </a:xfrm>
          <a:prstGeom prst="rect">
            <a:avLst/>
          </a:prstGeom>
        </p:spPr>
      </p:pic>
      <p:sp>
        <p:nvSpPr>
          <p:cNvPr id="2" name="TextBox 1"/>
          <p:cNvSpPr txBox="1"/>
          <p:nvPr/>
        </p:nvSpPr>
        <p:spPr>
          <a:xfrm>
            <a:off x="7884000" y="5364000"/>
            <a:ext cx="792088" cy="215444"/>
          </a:xfrm>
          <a:prstGeom prst="rect">
            <a:avLst/>
          </a:prstGeom>
          <a:noFill/>
        </p:spPr>
        <p:txBody>
          <a:bodyPr wrap="square" rtlCol="0">
            <a:spAutoFit/>
          </a:bodyPr>
          <a:lstStyle/>
          <a:p>
            <a:r>
              <a:rPr lang="en-GB" sz="800" dirty="0" err="1">
                <a:solidFill>
                  <a:srgbClr val="FF0000"/>
                </a:solidFill>
              </a:rPr>
              <a:t>xxxxxxXXxxx</a:t>
            </a:r>
            <a:endParaRPr lang="en-GB" sz="800" dirty="0">
              <a:solidFill>
                <a:srgbClr val="FF0000"/>
              </a:solidFill>
            </a:endParaRPr>
          </a:p>
        </p:txBody>
      </p:sp>
      <p:sp>
        <p:nvSpPr>
          <p:cNvPr id="4" name="TextBox 3"/>
          <p:cNvSpPr txBox="1"/>
          <p:nvPr/>
        </p:nvSpPr>
        <p:spPr>
          <a:xfrm>
            <a:off x="2268000" y="5580000"/>
            <a:ext cx="180000" cy="180000"/>
          </a:xfrm>
          <a:prstGeom prst="rect">
            <a:avLst/>
          </a:prstGeom>
          <a:solidFill>
            <a:srgbClr val="FFC000"/>
          </a:solidFill>
          <a:ln>
            <a:noFill/>
          </a:ln>
        </p:spPr>
        <p:txBody>
          <a:bodyPr wrap="square" rtlCol="0">
            <a:spAutoFit/>
          </a:bodyPr>
          <a:lstStyle/>
          <a:p>
            <a:endParaRPr lang="en-GB" dirty="0"/>
          </a:p>
        </p:txBody>
      </p:sp>
    </p:spTree>
    <p:extLst>
      <p:ext uri="{BB962C8B-B14F-4D97-AF65-F5344CB8AC3E}">
        <p14:creationId xmlns:p14="http://schemas.microsoft.com/office/powerpoint/2010/main" val="333546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Wind turbine - Status (2)</a:t>
            </a:r>
            <a:endParaRPr lang="en-US" sz="2800" dirty="0">
              <a:solidFill>
                <a:srgbClr val="3C8C93"/>
              </a:solidFill>
            </a:endParaRPr>
          </a:p>
        </p:txBody>
      </p:sp>
      <p:sp>
        <p:nvSpPr>
          <p:cNvPr id="3" name="Content Placeholder 12"/>
          <p:cNvSpPr>
            <a:spLocks noGrp="1"/>
          </p:cNvSpPr>
          <p:nvPr>
            <p:ph idx="1"/>
          </p:nvPr>
        </p:nvSpPr>
        <p:spPr>
          <a:xfrm>
            <a:off x="683568" y="1268760"/>
            <a:ext cx="8208912" cy="5184576"/>
          </a:xfrm>
        </p:spPr>
        <p:txBody>
          <a:bodyPr/>
          <a:lstStyle/>
          <a:p>
            <a:pPr eaLnBrk="1" hangingPunct="1"/>
            <a:r>
              <a:rPr lang="en-GB" dirty="0" err="1"/>
              <a:t>Windharvester</a:t>
            </a:r>
            <a:endParaRPr lang="en-GB" dirty="0"/>
          </a:p>
          <a:p>
            <a:pPr marL="742950" lvl="2" indent="-342900" eaLnBrk="1" hangingPunct="1"/>
            <a:r>
              <a:rPr lang="en-US" dirty="0"/>
              <a:t>Two quotes for installing </a:t>
            </a:r>
            <a:r>
              <a:rPr lang="en-US" dirty="0" err="1"/>
              <a:t>Windharvester</a:t>
            </a:r>
            <a:r>
              <a:rPr lang="en-US" dirty="0"/>
              <a:t> foundations and ducts obtained. Both were unacceptable in terms of cost and timescale. Decision taken to seek informal quotations for a new turbine </a:t>
            </a:r>
            <a:r>
              <a:rPr lang="en-US" dirty="0">
                <a:sym typeface="Wingdings" panose="05000000000000000000" pitchFamily="2" charset="2"/>
              </a:rPr>
              <a:t>==&gt;</a:t>
            </a:r>
            <a:r>
              <a:rPr lang="en-US" dirty="0"/>
              <a:t> installed cost  &lt;&lt; than the foundation quotes !</a:t>
            </a:r>
          </a:p>
          <a:p>
            <a:pPr marL="457200" lvl="1" indent="-457200" eaLnBrk="1" hangingPunct="1">
              <a:buFont typeface="Arial" panose="020B0604020202020204" pitchFamily="34" charset="0"/>
              <a:buChar char="•"/>
            </a:pPr>
            <a:r>
              <a:rPr lang="en-GB" sz="2400" dirty="0">
                <a:solidFill>
                  <a:schemeClr val="tx1"/>
                </a:solidFill>
              </a:rPr>
              <a:t>Revised Wind Turbine specification</a:t>
            </a:r>
          </a:p>
          <a:p>
            <a:pPr marL="742950" lvl="2" indent="-342900" eaLnBrk="1" hangingPunct="1"/>
            <a:r>
              <a:rPr lang="en-US" dirty="0"/>
              <a:t>Specification drawn up for a 15 kW three bladed, upwind wind turbine </a:t>
            </a:r>
            <a:r>
              <a:rPr lang="en-US" dirty="0" err="1"/>
              <a:t>optimised</a:t>
            </a:r>
            <a:r>
              <a:rPr lang="en-US" dirty="0"/>
              <a:t> for a low wind speed site. Direct drive permanent magnet generator. Free-standing monopole hinged to allow erection and lowering using a hydraulic ram.</a:t>
            </a:r>
          </a:p>
        </p:txBody>
      </p:sp>
    </p:spTree>
    <p:extLst>
      <p:ext uri="{BB962C8B-B14F-4D97-AF65-F5344CB8AC3E}">
        <p14:creationId xmlns:p14="http://schemas.microsoft.com/office/powerpoint/2010/main" val="2414052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New wind turbine – Timetable - 2017</a:t>
            </a:r>
            <a:endParaRPr lang="en-US" sz="2800" dirty="0">
              <a:solidFill>
                <a:srgbClr val="3C8C93"/>
              </a:solidFill>
            </a:endParaRPr>
          </a:p>
        </p:txBody>
      </p:sp>
      <p:sp>
        <p:nvSpPr>
          <p:cNvPr id="3" name="Content Placeholder 12"/>
          <p:cNvSpPr>
            <a:spLocks noGrp="1"/>
          </p:cNvSpPr>
          <p:nvPr>
            <p:ph idx="1"/>
          </p:nvPr>
        </p:nvSpPr>
        <p:spPr>
          <a:xfrm>
            <a:off x="323528" y="1268760"/>
            <a:ext cx="8568952" cy="5184576"/>
          </a:xfrm>
        </p:spPr>
        <p:txBody>
          <a:bodyPr/>
          <a:lstStyle/>
          <a:p>
            <a:pPr eaLnBrk="1" hangingPunct="1"/>
            <a:r>
              <a:rPr lang="en-GB" sz="2000" dirty="0"/>
              <a:t>July : Spend-to-save funding possibility identified (Anna)</a:t>
            </a:r>
          </a:p>
          <a:p>
            <a:pPr eaLnBrk="1" hangingPunct="1"/>
            <a:r>
              <a:rPr lang="en-GB" sz="2000" dirty="0"/>
              <a:t>Aug : Market survey (Alan Ruddell)</a:t>
            </a:r>
          </a:p>
          <a:p>
            <a:pPr eaLnBrk="1" hangingPunct="1"/>
            <a:r>
              <a:rPr lang="en-GB" sz="2000" dirty="0"/>
              <a:t>Sep : Spend-to-save bid approved</a:t>
            </a:r>
          </a:p>
          <a:p>
            <a:pPr eaLnBrk="1" hangingPunct="1"/>
            <a:r>
              <a:rPr lang="en-GB" sz="2000" dirty="0"/>
              <a:t>Sep : Spec written, turned into tender (John Webber)</a:t>
            </a:r>
          </a:p>
          <a:p>
            <a:pPr eaLnBrk="1" hangingPunct="1"/>
            <a:r>
              <a:rPr lang="en-GB" sz="2000" dirty="0"/>
              <a:t>28 Sep : Tender issued</a:t>
            </a:r>
          </a:p>
          <a:p>
            <a:pPr eaLnBrk="1" hangingPunct="1"/>
            <a:r>
              <a:rPr lang="en-GB" sz="2000" dirty="0"/>
              <a:t>23 Oct : Tender closed (1 bidder)</a:t>
            </a:r>
          </a:p>
          <a:p>
            <a:pPr eaLnBrk="1" hangingPunct="1"/>
            <a:r>
              <a:rPr lang="en-GB" sz="2000" dirty="0"/>
              <a:t>17 Nov : STFC signed contract with Britwind Ltd (for a UK designed and made 15kW turbine)</a:t>
            </a:r>
          </a:p>
          <a:p>
            <a:pPr eaLnBrk="1" hangingPunct="1"/>
            <a:r>
              <a:rPr lang="en-GB" sz="2000" dirty="0"/>
              <a:t>20 Nov : Internal Britwind kick-off</a:t>
            </a:r>
          </a:p>
          <a:p>
            <a:pPr eaLnBrk="1" hangingPunct="1"/>
            <a:r>
              <a:rPr lang="en-GB" sz="2000" dirty="0"/>
              <a:t>28 Nov : Application made to SSE to connect</a:t>
            </a:r>
          </a:p>
          <a:p>
            <a:pPr eaLnBrk="1" hangingPunct="1"/>
            <a:r>
              <a:rPr lang="en-GB" sz="2000" dirty="0"/>
              <a:t>8 Dec : UKSBS order placed</a:t>
            </a:r>
          </a:p>
          <a:p>
            <a:pPr eaLnBrk="1" hangingPunct="1"/>
            <a:r>
              <a:rPr lang="en-GB" sz="2000" dirty="0"/>
              <a:t>18 Dec : Project plan received – </a:t>
            </a:r>
            <a:r>
              <a:rPr lang="en-GB" sz="2000" dirty="0" err="1"/>
              <a:t>inc</a:t>
            </a:r>
            <a:r>
              <a:rPr lang="en-GB" sz="2000" dirty="0"/>
              <a:t> Ordinance brief</a:t>
            </a:r>
          </a:p>
          <a:p>
            <a:pPr eaLnBrk="1" hangingPunct="1"/>
            <a:endParaRPr lang="en-GB" dirty="0"/>
          </a:p>
        </p:txBody>
      </p:sp>
    </p:spTree>
    <p:extLst>
      <p:ext uri="{BB962C8B-B14F-4D97-AF65-F5344CB8AC3E}">
        <p14:creationId xmlns:p14="http://schemas.microsoft.com/office/powerpoint/2010/main" val="257352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New wind turbine – Timetable - 2018</a:t>
            </a:r>
            <a:endParaRPr lang="en-US" sz="2800" dirty="0">
              <a:solidFill>
                <a:srgbClr val="3C8C93"/>
              </a:solidFill>
            </a:endParaRPr>
          </a:p>
        </p:txBody>
      </p:sp>
      <p:sp>
        <p:nvSpPr>
          <p:cNvPr id="3" name="Content Placeholder 12"/>
          <p:cNvSpPr>
            <a:spLocks noGrp="1"/>
          </p:cNvSpPr>
          <p:nvPr>
            <p:ph idx="1"/>
          </p:nvPr>
        </p:nvSpPr>
        <p:spPr>
          <a:xfrm>
            <a:off x="395536" y="1268760"/>
            <a:ext cx="8496944" cy="5184576"/>
          </a:xfrm>
        </p:spPr>
        <p:txBody>
          <a:bodyPr/>
          <a:lstStyle/>
          <a:p>
            <a:pPr eaLnBrk="1" hangingPunct="1"/>
            <a:r>
              <a:rPr lang="en-GB" sz="2000" dirty="0"/>
              <a:t>3 Jan : Foundation digging started, foundation cage made, concrete poured on 15 Jan </a:t>
            </a:r>
            <a:r>
              <a:rPr lang="en-GB" sz="2000" dirty="0">
                <a:solidFill>
                  <a:srgbClr val="FF0000"/>
                </a:solidFill>
              </a:rPr>
              <a:t>(planned dates 17 Jan - 30 Jan)</a:t>
            </a:r>
          </a:p>
          <a:p>
            <a:pPr eaLnBrk="1" hangingPunct="1"/>
            <a:r>
              <a:rPr lang="en-GB" sz="2000" dirty="0"/>
              <a:t>24 Jan : Started digging trenches </a:t>
            </a:r>
          </a:p>
          <a:p>
            <a:pPr eaLnBrk="1" hangingPunct="1"/>
            <a:r>
              <a:rPr lang="en-GB" sz="2000" dirty="0"/>
              <a:t>31 Jan : Electrical cabinet delivered</a:t>
            </a:r>
          </a:p>
          <a:p>
            <a:pPr eaLnBrk="1" hangingPunct="1"/>
            <a:r>
              <a:rPr lang="en-GB" sz="2000" dirty="0"/>
              <a:t>7 Feb : Cables installed </a:t>
            </a:r>
            <a:r>
              <a:rPr lang="en-GB" sz="2000" dirty="0">
                <a:solidFill>
                  <a:srgbClr val="FF0000"/>
                </a:solidFill>
              </a:rPr>
              <a:t>(30 Jan)</a:t>
            </a:r>
          </a:p>
          <a:p>
            <a:pPr eaLnBrk="1" hangingPunct="1"/>
            <a:r>
              <a:rPr lang="en-GB" sz="2000" dirty="0"/>
              <a:t>20 Feb : Tower &amp; nacelle delivered, construction team arrive </a:t>
            </a:r>
            <a:r>
              <a:rPr lang="en-GB" sz="2000" dirty="0">
                <a:solidFill>
                  <a:srgbClr val="FF0000"/>
                </a:solidFill>
              </a:rPr>
              <a:t>(21 Feb)</a:t>
            </a:r>
          </a:p>
          <a:p>
            <a:pPr eaLnBrk="1" hangingPunct="1"/>
            <a:r>
              <a:rPr lang="en-GB" sz="2000" dirty="0"/>
              <a:t>21 Feb : Blades delivered and fitted </a:t>
            </a:r>
            <a:r>
              <a:rPr lang="en-GB" sz="2000" dirty="0">
                <a:solidFill>
                  <a:srgbClr val="FF0000"/>
                </a:solidFill>
              </a:rPr>
              <a:t>(27 Feb)</a:t>
            </a:r>
          </a:p>
          <a:p>
            <a:pPr eaLnBrk="1" hangingPunct="1"/>
            <a:r>
              <a:rPr lang="en-GB" sz="2000" dirty="0"/>
              <a:t>22 Feb : SSE approval to connect received, turbine commissioned and connected to the grid </a:t>
            </a:r>
            <a:r>
              <a:rPr lang="en-GB" sz="2000" dirty="0">
                <a:solidFill>
                  <a:srgbClr val="FF0000"/>
                </a:solidFill>
              </a:rPr>
              <a:t>(28 Feb)</a:t>
            </a:r>
          </a:p>
          <a:p>
            <a:pPr eaLnBrk="1" hangingPunct="1"/>
            <a:r>
              <a:rPr lang="en-GB" sz="2000" dirty="0">
                <a:solidFill>
                  <a:srgbClr val="FF0000"/>
                </a:solidFill>
              </a:rPr>
              <a:t>On budget</a:t>
            </a:r>
          </a:p>
          <a:p>
            <a:pPr eaLnBrk="1" hangingPunct="1"/>
            <a:r>
              <a:rPr lang="en-GB" sz="2000" dirty="0">
                <a:solidFill>
                  <a:srgbClr val="FF0000"/>
                </a:solidFill>
              </a:rPr>
              <a:t>On time</a:t>
            </a:r>
          </a:p>
          <a:p>
            <a:pPr eaLnBrk="1" hangingPunct="1"/>
            <a:r>
              <a:rPr lang="en-GB" sz="2000" dirty="0">
                <a:solidFill>
                  <a:srgbClr val="FF0000"/>
                </a:solidFill>
              </a:rPr>
              <a:t>1046kW in 12 days</a:t>
            </a:r>
          </a:p>
        </p:txBody>
      </p:sp>
    </p:spTree>
    <p:extLst>
      <p:ext uri="{BB962C8B-B14F-4D97-AF65-F5344CB8AC3E}">
        <p14:creationId xmlns:p14="http://schemas.microsoft.com/office/powerpoint/2010/main" val="1763688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
            <a:ext cx="9144578" cy="6858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504" y="37809"/>
            <a:ext cx="3096344" cy="461665"/>
          </a:xfrm>
          <a:prstGeom prst="rect">
            <a:avLst/>
          </a:prstGeom>
          <a:noFill/>
        </p:spPr>
        <p:txBody>
          <a:bodyPr wrap="square" rtlCol="0">
            <a:spAutoFit/>
          </a:bodyPr>
          <a:lstStyle/>
          <a:p>
            <a:r>
              <a:rPr lang="en-GB"/>
              <a:t>22</a:t>
            </a:r>
            <a:r>
              <a:rPr lang="en-GB" baseline="30000"/>
              <a:t>nd</a:t>
            </a:r>
            <a:r>
              <a:rPr lang="en-GB"/>
              <a:t>  </a:t>
            </a:r>
            <a:r>
              <a:rPr lang="en-GB" dirty="0"/>
              <a:t>Feb 2018</a:t>
            </a:r>
          </a:p>
        </p:txBody>
      </p:sp>
    </p:spTree>
    <p:extLst>
      <p:ext uri="{BB962C8B-B14F-4D97-AF65-F5344CB8AC3E}">
        <p14:creationId xmlns:p14="http://schemas.microsoft.com/office/powerpoint/2010/main" val="613272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4770594"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288" r="1547"/>
          <a:stretch/>
        </p:blipFill>
        <p:spPr bwMode="auto">
          <a:xfrm>
            <a:off x="4770594" y="332656"/>
            <a:ext cx="4392000" cy="652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72000"/>
            <a:ext cx="9162594" cy="461665"/>
          </a:xfrm>
          <a:prstGeom prst="rect">
            <a:avLst/>
          </a:prstGeom>
          <a:noFill/>
        </p:spPr>
        <p:txBody>
          <a:bodyPr wrap="square" rtlCol="0">
            <a:spAutoFit/>
          </a:bodyPr>
          <a:lstStyle/>
          <a:p>
            <a:pPr algn="ctr"/>
            <a:r>
              <a:rPr lang="en-GB" dirty="0"/>
              <a:t>22</a:t>
            </a:r>
            <a:r>
              <a:rPr lang="en-GB" baseline="30000" dirty="0"/>
              <a:t>nd</a:t>
            </a:r>
            <a:r>
              <a:rPr lang="en-GB" dirty="0"/>
              <a:t> and 23</a:t>
            </a:r>
            <a:r>
              <a:rPr lang="en-GB" baseline="30000" dirty="0"/>
              <a:t>rd</a:t>
            </a:r>
            <a:r>
              <a:rPr lang="en-GB" dirty="0"/>
              <a:t> Feb 2018</a:t>
            </a:r>
          </a:p>
        </p:txBody>
      </p:sp>
    </p:spTree>
    <p:extLst>
      <p:ext uri="{BB962C8B-B14F-4D97-AF65-F5344CB8AC3E}">
        <p14:creationId xmlns:p14="http://schemas.microsoft.com/office/powerpoint/2010/main" val="3348730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900830-4C30-D6CF-48CC-45A78416F757}"/>
              </a:ext>
            </a:extLst>
          </p:cNvPr>
          <p:cNvSpPr txBox="1"/>
          <p:nvPr/>
        </p:nvSpPr>
        <p:spPr>
          <a:xfrm>
            <a:off x="899592" y="1052736"/>
            <a:ext cx="7344816" cy="461665"/>
          </a:xfrm>
          <a:prstGeom prst="rect">
            <a:avLst/>
          </a:prstGeom>
          <a:noFill/>
        </p:spPr>
        <p:txBody>
          <a:bodyPr wrap="square" rtlCol="0">
            <a:spAutoFit/>
          </a:bodyPr>
          <a:lstStyle/>
          <a:p>
            <a:r>
              <a:rPr lang="en-GB" dirty="0"/>
              <a:t>The ERU’s innovative R&amp;D programme continues….</a:t>
            </a:r>
          </a:p>
        </p:txBody>
      </p:sp>
    </p:spTree>
    <p:extLst>
      <p:ext uri="{BB962C8B-B14F-4D97-AF65-F5344CB8AC3E}">
        <p14:creationId xmlns:p14="http://schemas.microsoft.com/office/powerpoint/2010/main" val="2513276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of ERU</a:t>
            </a:r>
            <a:endParaRPr lang="en-US" sz="2800" dirty="0">
              <a:solidFill>
                <a:srgbClr val="3C8C93"/>
              </a:solidFill>
            </a:endParaRPr>
          </a:p>
        </p:txBody>
      </p:sp>
      <p:sp>
        <p:nvSpPr>
          <p:cNvPr id="3" name="Content Placeholder 12"/>
          <p:cNvSpPr>
            <a:spLocks noGrp="1"/>
          </p:cNvSpPr>
          <p:nvPr>
            <p:ph idx="1"/>
          </p:nvPr>
        </p:nvSpPr>
        <p:spPr>
          <a:xfrm>
            <a:off x="323528" y="1340768"/>
            <a:ext cx="8496944" cy="4608512"/>
          </a:xfrm>
        </p:spPr>
        <p:txBody>
          <a:bodyPr/>
          <a:lstStyle/>
          <a:p>
            <a:pPr eaLnBrk="1" hangingPunct="1"/>
            <a:r>
              <a:rPr lang="en-US" sz="2000" dirty="0"/>
              <a:t>The Energy Research Unit was founded in 1978 - pioneering wind energy research  in 1980’s and 1990’s used the ERU Test Site</a:t>
            </a:r>
          </a:p>
          <a:p>
            <a:pPr eaLnBrk="1" hangingPunct="1"/>
            <a:r>
              <a:rPr lang="en-US" sz="2000" dirty="0"/>
              <a:t>A</a:t>
            </a:r>
            <a:r>
              <a:rPr lang="en-GB" altLang="en-US" sz="2000" dirty="0" err="1"/>
              <a:t>pplied</a:t>
            </a:r>
            <a:r>
              <a:rPr lang="en-GB" altLang="en-US" sz="2000" dirty="0"/>
              <a:t> research in renewables (esp. wind, energy storage, solar, systems integration), hydrogen (systems, production, and Networking), energy sustainability</a:t>
            </a:r>
          </a:p>
          <a:p>
            <a:pPr eaLnBrk="1" hangingPunct="1">
              <a:lnSpc>
                <a:spcPct val="90000"/>
              </a:lnSpc>
            </a:pPr>
            <a:r>
              <a:rPr lang="en-GB" altLang="en-US" sz="2000" dirty="0"/>
              <a:t>Near market R&amp;D – use of outdoor test site - collaboration with industry/HEI partners </a:t>
            </a:r>
          </a:p>
          <a:p>
            <a:pPr eaLnBrk="1" hangingPunct="1"/>
            <a:r>
              <a:rPr lang="en-US" sz="2000" dirty="0"/>
              <a:t>Funding : EPSRC, NERC, ESRC, EU, Industry, </a:t>
            </a:r>
            <a:r>
              <a:rPr lang="en-US" sz="2000" dirty="0" err="1"/>
              <a:t>Govt</a:t>
            </a:r>
            <a:r>
              <a:rPr lang="en-US" sz="2000" dirty="0"/>
              <a:t> </a:t>
            </a:r>
            <a:r>
              <a:rPr lang="en-US" sz="2000" dirty="0" err="1"/>
              <a:t>Depts</a:t>
            </a:r>
            <a:r>
              <a:rPr lang="en-US" sz="2000" dirty="0"/>
              <a:t>, TSB/</a:t>
            </a:r>
            <a:r>
              <a:rPr lang="en-US" sz="2000" dirty="0" err="1"/>
              <a:t>InnovateUK</a:t>
            </a:r>
            <a:r>
              <a:rPr lang="en-US" sz="2000" dirty="0"/>
              <a:t> </a:t>
            </a:r>
          </a:p>
          <a:p>
            <a:pPr eaLnBrk="1" hangingPunct="1"/>
            <a:r>
              <a:rPr lang="en-US" sz="2000" dirty="0"/>
              <a:t>ERU staff played a key role in forming a professional association for UK wind energy, which became the trade association (</a:t>
            </a:r>
            <a:r>
              <a:rPr lang="en-US" sz="2000" dirty="0" err="1"/>
              <a:t>RenewableUK</a:t>
            </a:r>
            <a:r>
              <a:rPr lang="en-US" sz="2000" dirty="0"/>
              <a:t>). UK has 8,695 turbines (</a:t>
            </a:r>
            <a:r>
              <a:rPr lang="en-US" sz="2000" dirty="0" err="1"/>
              <a:t>av</a:t>
            </a:r>
            <a:r>
              <a:rPr lang="en-US" sz="2000" dirty="0"/>
              <a:t> size 2.1 MW) in Q2 2017 wind generated 13.4% of UK’s electricity </a:t>
            </a:r>
          </a:p>
        </p:txBody>
      </p:sp>
    </p:spTree>
    <p:extLst>
      <p:ext uri="{BB962C8B-B14F-4D97-AF65-F5344CB8AC3E}">
        <p14:creationId xmlns:p14="http://schemas.microsoft.com/office/powerpoint/2010/main" val="211108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Vertical Axis Wind Turbine</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Vertical Axis Wind Turbine (Musgrove Design); 4 kW, 6 m dia.</a:t>
            </a:r>
          </a:p>
          <a:p>
            <a:pPr eaLnBrk="1" hangingPunct="1"/>
            <a:r>
              <a:rPr lang="en-US" dirty="0"/>
              <a:t>Built to go on a building in Cambridge – change of mind : came to RAL in 1978 =&gt; First post 1960 experimental wind turbine in the UK – vital inputs into debate whether wind turbines should be vertical or horizontal axis</a:t>
            </a:r>
          </a:p>
          <a:p>
            <a:pPr eaLnBrk="1" hangingPunct="1"/>
            <a:r>
              <a:rPr lang="en-US" dirty="0"/>
              <a:t>Removed in 1999 to make way for the Building Integrated Wind Turbines (BUWT) concentrator</a:t>
            </a:r>
          </a:p>
        </p:txBody>
      </p:sp>
    </p:spTree>
    <p:extLst>
      <p:ext uri="{BB962C8B-B14F-4D97-AF65-F5344CB8AC3E}">
        <p14:creationId xmlns:p14="http://schemas.microsoft.com/office/powerpoint/2010/main" val="315388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Vertical Axis Wind Turbine</a:t>
            </a:r>
            <a:endParaRPr lang="en-US" sz="2800" dirty="0">
              <a:solidFill>
                <a:srgbClr val="3C8C93"/>
              </a:solidFill>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330280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16216" y="1260000"/>
            <a:ext cx="1008112" cy="461665"/>
          </a:xfrm>
          <a:prstGeom prst="rect">
            <a:avLst/>
          </a:prstGeom>
          <a:noFill/>
        </p:spPr>
        <p:txBody>
          <a:bodyPr wrap="square" rtlCol="0">
            <a:spAutoFit/>
          </a:bodyPr>
          <a:lstStyle/>
          <a:p>
            <a:r>
              <a:rPr lang="en-GB" dirty="0"/>
              <a:t>1980</a:t>
            </a:r>
          </a:p>
        </p:txBody>
      </p:sp>
    </p:spTree>
    <p:extLst>
      <p:ext uri="{BB962C8B-B14F-4D97-AF65-F5344CB8AC3E}">
        <p14:creationId xmlns:p14="http://schemas.microsoft.com/office/powerpoint/2010/main" val="304441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Northwind</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North Wind L-916; 14 kW, 9 m </a:t>
            </a:r>
            <a:r>
              <a:rPr lang="en-US" dirty="0" err="1"/>
              <a:t>dia</a:t>
            </a:r>
            <a:r>
              <a:rPr lang="en-US" dirty="0"/>
              <a:t>, 2 bladed, downwind, passive pitch, variable or fixed speed, free yaw, 18.2 m tower.</a:t>
            </a:r>
          </a:p>
          <a:p>
            <a:pPr eaLnBrk="1" hangingPunct="1"/>
            <a:r>
              <a:rPr lang="en-US" dirty="0"/>
              <a:t>Installed 1983 – American machine</a:t>
            </a:r>
          </a:p>
          <a:p>
            <a:pPr eaLnBrk="1" hangingPunct="1"/>
            <a:r>
              <a:rPr lang="en-US" dirty="0"/>
              <a:t>Initially used in wind/diesel experiments then in projects modelling dynamically active wind turbines,  rebuilt in 1996 (maintenance log records of that era report there were repeated problems with jackdaws making nests in the nacelle !)</a:t>
            </a:r>
          </a:p>
          <a:p>
            <a:pPr eaLnBrk="1" hangingPunct="1"/>
            <a:r>
              <a:rPr lang="en-US" dirty="0"/>
              <a:t>Turbine dismantled - generator taken to Leicester University in 2005 for undergrad projects</a:t>
            </a:r>
          </a:p>
        </p:txBody>
      </p:sp>
    </p:spTree>
    <p:extLst>
      <p:ext uri="{BB962C8B-B14F-4D97-AF65-F5344CB8AC3E}">
        <p14:creationId xmlns:p14="http://schemas.microsoft.com/office/powerpoint/2010/main" val="226683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a:t>
            </a:r>
            <a:r>
              <a:rPr lang="en-GB" sz="2800" dirty="0" err="1"/>
              <a:t>Northwind</a:t>
            </a:r>
            <a:endParaRPr lang="en-US" sz="2800" dirty="0">
              <a:solidFill>
                <a:srgbClr val="3C8C93"/>
              </a:solidFill>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196752"/>
            <a:ext cx="2548686"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3170843"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1080000"/>
            <a:ext cx="1008112" cy="461665"/>
          </a:xfrm>
          <a:prstGeom prst="rect">
            <a:avLst/>
          </a:prstGeom>
          <a:noFill/>
        </p:spPr>
        <p:txBody>
          <a:bodyPr wrap="square" rtlCol="0">
            <a:spAutoFit/>
          </a:bodyPr>
          <a:lstStyle/>
          <a:p>
            <a:r>
              <a:rPr lang="en-GB" dirty="0"/>
              <a:t>1986</a:t>
            </a:r>
          </a:p>
        </p:txBody>
      </p:sp>
    </p:spTree>
    <p:extLst>
      <p:ext uri="{BB962C8B-B14F-4D97-AF65-F5344CB8AC3E}">
        <p14:creationId xmlns:p14="http://schemas.microsoft.com/office/powerpoint/2010/main" val="378953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Imperial College Wind turbine</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r>
              <a:rPr lang="en-US" dirty="0"/>
              <a:t>5kW, 6.5m diameter, 2 bladed, upwind, variable pitch and speed and yaw, 10m tower</a:t>
            </a:r>
          </a:p>
          <a:p>
            <a:pPr eaLnBrk="1" hangingPunct="1"/>
            <a:r>
              <a:rPr lang="en-US" dirty="0"/>
              <a:t>Erected in 1987, used in various PhD projects </a:t>
            </a:r>
            <a:r>
              <a:rPr lang="en-US" dirty="0" err="1"/>
              <a:t>esp</a:t>
            </a:r>
            <a:r>
              <a:rPr lang="en-US" dirty="0"/>
              <a:t> aerodynamic control of blade pitch &amp; rotor speed 1992-1994 </a:t>
            </a:r>
          </a:p>
          <a:p>
            <a:pPr eaLnBrk="1" hangingPunct="1"/>
            <a:r>
              <a:rPr lang="en-US" dirty="0"/>
              <a:t>Evolved through various designs, dismantled in 1997 and taken to Loughborough University….</a:t>
            </a:r>
          </a:p>
        </p:txBody>
      </p:sp>
    </p:spTree>
    <p:extLst>
      <p:ext uri="{BB962C8B-B14F-4D97-AF65-F5344CB8AC3E}">
        <p14:creationId xmlns:p14="http://schemas.microsoft.com/office/powerpoint/2010/main" val="320684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a:xfrm>
            <a:off x="0" y="260648"/>
            <a:ext cx="9144000" cy="1143000"/>
          </a:xfrm>
        </p:spPr>
        <p:txBody>
          <a:bodyPr/>
          <a:lstStyle/>
          <a:p>
            <a:pPr>
              <a:defRPr/>
            </a:pPr>
            <a:r>
              <a:rPr lang="en-GB" sz="2800" dirty="0"/>
              <a:t>History – Imperial College Wind turbine</a:t>
            </a:r>
            <a:endParaRPr lang="en-US" sz="2800" dirty="0">
              <a:solidFill>
                <a:srgbClr val="3C8C93"/>
              </a:solidFill>
            </a:endParaRPr>
          </a:p>
        </p:txBody>
      </p:sp>
      <p:sp>
        <p:nvSpPr>
          <p:cNvPr id="3" name="Content Placeholder 12"/>
          <p:cNvSpPr>
            <a:spLocks noGrp="1"/>
          </p:cNvSpPr>
          <p:nvPr>
            <p:ph idx="1"/>
          </p:nvPr>
        </p:nvSpPr>
        <p:spPr>
          <a:xfrm>
            <a:off x="683568" y="1340768"/>
            <a:ext cx="7704212" cy="4608512"/>
          </a:xfrm>
        </p:spPr>
        <p:txBody>
          <a:bodyPr/>
          <a:lstStyle/>
          <a:p>
            <a:pPr eaLnBrk="1" hangingPunct="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600" y="1772816"/>
            <a:ext cx="3762375" cy="381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76256" y="1692000"/>
            <a:ext cx="936104" cy="461665"/>
          </a:xfrm>
          <a:prstGeom prst="rect">
            <a:avLst/>
          </a:prstGeom>
          <a:noFill/>
        </p:spPr>
        <p:txBody>
          <a:bodyPr wrap="square" rtlCol="0">
            <a:spAutoFit/>
          </a:bodyPr>
          <a:lstStyle/>
          <a:p>
            <a:r>
              <a:rPr lang="en-GB" dirty="0"/>
              <a:t>1987</a:t>
            </a:r>
          </a:p>
        </p:txBody>
      </p:sp>
    </p:spTree>
    <p:extLst>
      <p:ext uri="{BB962C8B-B14F-4D97-AF65-F5344CB8AC3E}">
        <p14:creationId xmlns:p14="http://schemas.microsoft.com/office/powerpoint/2010/main" val="79695621"/>
      </p:ext>
    </p:extLst>
  </p:cSld>
  <p:clrMapOvr>
    <a:masterClrMapping/>
  </p:clrMapOvr>
</p:sld>
</file>

<file path=ppt/theme/theme1.xml><?xml version="1.0" encoding="utf-8"?>
<a:theme xmlns:a="http://schemas.openxmlformats.org/drawingml/2006/main" name="STFC_PowerPoint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
      </a:majorFont>
      <a:minorFont>
        <a:latin typeface="Lucida Grand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pitchFamily="84" charset="0"/>
            <a:ea typeface="ヒラギノ角ゴ Pro W3"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EABF215B8A3384E874FC40A3B0B2302" ma:contentTypeVersion="4" ma:contentTypeDescription="Create a new document." ma:contentTypeScope="" ma:versionID="f198c3dfa143f328b4bfb76fd905c4a6">
  <xsd:schema xmlns:xsd="http://www.w3.org/2001/XMLSchema" xmlns:xs="http://www.w3.org/2001/XMLSchema" xmlns:p="http://schemas.microsoft.com/office/2006/metadata/properties" xmlns:ns1="http://schemas.microsoft.com/sharepoint/v3" targetNamespace="http://schemas.microsoft.com/office/2006/metadata/properties" ma:root="true" ma:fieldsID="e66758ad48435124b95dc0df0729e68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48F0D-BF64-462E-8350-40C896A295A7}">
  <ds:schemaRefs>
    <ds:schemaRef ds:uri="http://schemas.microsoft.com/office/2006/metadata/longProperties"/>
  </ds:schemaRefs>
</ds:datastoreItem>
</file>

<file path=customXml/itemProps2.xml><?xml version="1.0" encoding="utf-8"?>
<ds:datastoreItem xmlns:ds="http://schemas.openxmlformats.org/officeDocument/2006/customXml" ds:itemID="{2AEDD1CD-9190-4F8F-B585-354F10A56AC8}">
  <ds:schemaRefs>
    <ds:schemaRef ds:uri="http://schemas.microsoft.com/sharepoint/v3/contenttype/forms"/>
  </ds:schemaRefs>
</ds:datastoreItem>
</file>

<file path=customXml/itemProps3.xml><?xml version="1.0" encoding="utf-8"?>
<ds:datastoreItem xmlns:ds="http://schemas.openxmlformats.org/officeDocument/2006/customXml" ds:itemID="{1BBBD267-176F-40D2-B06A-5C3B93EE0BB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43DFA70B-2EBB-489B-8E34-F6A10FA685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STFC_PowerPoint_template</Template>
  <TotalTime>6954</TotalTime>
  <Words>1287</Words>
  <Application>Microsoft Office PowerPoint</Application>
  <PresentationFormat>On-screen Show (4:3)</PresentationFormat>
  <Paragraphs>120</Paragraphs>
  <Slides>29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Lucida Grande</vt:lpstr>
      <vt:lpstr>Wingdings</vt:lpstr>
      <vt:lpstr>ヒラギノ角ゴ Pro W3</vt:lpstr>
      <vt:lpstr>STFC_PowerPoint_template</vt:lpstr>
      <vt:lpstr>1_Blank Presentation</vt:lpstr>
      <vt:lpstr>The Energy Research Unit’s Wind turbines </vt:lpstr>
      <vt:lpstr>Content</vt:lpstr>
      <vt:lpstr>History of ERU</vt:lpstr>
      <vt:lpstr>History – Vertical Axis Wind Turbine</vt:lpstr>
      <vt:lpstr>History – Vertical Axis Wind Turbine</vt:lpstr>
      <vt:lpstr>History - Northwind</vt:lpstr>
      <vt:lpstr>History - Northwind</vt:lpstr>
      <vt:lpstr>History – Imperial College Wind turbine</vt:lpstr>
      <vt:lpstr>History – Imperial College Wind turbine</vt:lpstr>
      <vt:lpstr>History - Windharvester</vt:lpstr>
      <vt:lpstr>History – Windharvester  - erection</vt:lpstr>
      <vt:lpstr>History – Windharvester  - experiments</vt:lpstr>
      <vt:lpstr>History – Windharvester</vt:lpstr>
      <vt:lpstr>Lowering the Windharvester</vt:lpstr>
      <vt:lpstr>History – Sail Wing wind turbine</vt:lpstr>
      <vt:lpstr>History – Sail Wing wind turbine</vt:lpstr>
      <vt:lpstr>History – Building Integrated Wind Turbines</vt:lpstr>
      <vt:lpstr>History – Building Integrated Wind Turbines</vt:lpstr>
      <vt:lpstr>ERU Test Site - location</vt:lpstr>
      <vt:lpstr>New ERU Test Site</vt:lpstr>
      <vt:lpstr>Siemens Decoupled Green Energy 2014-2018</vt:lpstr>
      <vt:lpstr> “Green” Ammonia Demonstrator </vt:lpstr>
      <vt:lpstr>Wind turbine – Status (1)</vt:lpstr>
      <vt:lpstr>Wind turbine - Status (2)</vt:lpstr>
      <vt:lpstr>New wind turbine – Timetable - 2017</vt:lpstr>
      <vt:lpstr>New wind turbine – Timetable - 2018</vt:lpstr>
      <vt:lpstr>PowerPoint Presentation</vt:lpstr>
      <vt:lpstr>PowerPoint Presentation</vt:lpstr>
      <vt:lpstr>PowerPoint Presentation</vt:lpstr>
    </vt:vector>
  </TitlesOfParts>
  <Company>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STFC Corporate PowerPoint Template</dc:title>
  <dc:creator>kw77</dc:creator>
  <cp:lastModifiedBy>Halliday, Jim (STFC,RAL,TECH)</cp:lastModifiedBy>
  <cp:revision>354</cp:revision>
  <cp:lastPrinted>2017-10-11T09:07:47Z</cp:lastPrinted>
  <dcterms:created xsi:type="dcterms:W3CDTF">2012-07-12T11:46:55Z</dcterms:created>
  <dcterms:modified xsi:type="dcterms:W3CDTF">2025-05-01T07:47:19Z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Summers, Karen (STFC,RAL,OBR)</vt:lpwstr>
  </property>
  <property fmtid="{D5CDD505-2E9C-101B-9397-08002B2CF9AE}" pid="4" name="xd_Signature">
    <vt:lpwstr/>
  </property>
  <property fmtid="{D5CDD505-2E9C-101B-9397-08002B2CF9AE}" pid="5" name="display_urn:schemas-microsoft-com:office:office#Author">
    <vt:lpwstr>Summers, Karen (STFC,RAL,OBR)</vt:lpwstr>
  </property>
  <property fmtid="{D5CDD505-2E9C-101B-9397-08002B2CF9AE}" pid="6" name="TemplateUrl">
    <vt:lpwstr/>
  </property>
  <property fmtid="{D5CDD505-2E9C-101B-9397-08002B2CF9AE}" pid="7" name="xd_ProgID">
    <vt:lpwstr/>
  </property>
  <property fmtid="{D5CDD505-2E9C-101B-9397-08002B2CF9AE}" pid="8" name="ContentTypeId">
    <vt:lpwstr>0x010100F731947B08D5984288BC8B16A979FF50</vt:lpwstr>
  </property>
  <property fmtid="{D5CDD505-2E9C-101B-9397-08002B2CF9AE}" pid="9" name="_SourceUrl">
    <vt:lpwstr/>
  </property>
</Properties>
</file>